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7"/>
  </p:notesMasterIdLst>
  <p:handoutMasterIdLst>
    <p:handoutMasterId r:id="rId38"/>
  </p:handoutMasterIdLst>
  <p:sldIdLst>
    <p:sldId id="257" r:id="rId2"/>
    <p:sldId id="304" r:id="rId3"/>
    <p:sldId id="269" r:id="rId4"/>
    <p:sldId id="270" r:id="rId5"/>
    <p:sldId id="264" r:id="rId6"/>
    <p:sldId id="268" r:id="rId7"/>
    <p:sldId id="284" r:id="rId8"/>
    <p:sldId id="267" r:id="rId9"/>
    <p:sldId id="272" r:id="rId10"/>
    <p:sldId id="274" r:id="rId11"/>
    <p:sldId id="273" r:id="rId12"/>
    <p:sldId id="314" r:id="rId13"/>
    <p:sldId id="276" r:id="rId14"/>
    <p:sldId id="279" r:id="rId15"/>
    <p:sldId id="285" r:id="rId16"/>
    <p:sldId id="306" r:id="rId17"/>
    <p:sldId id="305" r:id="rId18"/>
    <p:sldId id="286" r:id="rId19"/>
    <p:sldId id="290" r:id="rId20"/>
    <p:sldId id="292" r:id="rId21"/>
    <p:sldId id="293" r:id="rId22"/>
    <p:sldId id="294" r:id="rId23"/>
    <p:sldId id="307" r:id="rId24"/>
    <p:sldId id="308" r:id="rId25"/>
    <p:sldId id="296" r:id="rId26"/>
    <p:sldId id="300" r:id="rId27"/>
    <p:sldId id="298" r:id="rId28"/>
    <p:sldId id="309" r:id="rId29"/>
    <p:sldId id="310" r:id="rId30"/>
    <p:sldId id="311" r:id="rId31"/>
    <p:sldId id="312" r:id="rId32"/>
    <p:sldId id="313" r:id="rId33"/>
    <p:sldId id="315" r:id="rId34"/>
    <p:sldId id="261" r:id="rId35"/>
    <p:sldId id="266"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7744"/>
    <p:restoredTop sz="76011"/>
  </p:normalViewPr>
  <p:slideViewPr>
    <p:cSldViewPr snapToGrid="0" snapToObjects="1">
      <p:cViewPr>
        <p:scale>
          <a:sx n="109" d="100"/>
          <a:sy n="109" d="100"/>
        </p:scale>
        <p:origin x="528"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notesMaster" Target="notesMasters/notesMaster1.xml"/><Relationship Id="rId38" Type="http://schemas.openxmlformats.org/officeDocument/2006/relationships/handoutMaster" Target="handoutMasters/handoutMaster1.xml"/><Relationship Id="rId39" Type="http://schemas.openxmlformats.org/officeDocument/2006/relationships/presProps" Target="presProps.xml"/><Relationship Id="rId40" Type="http://schemas.openxmlformats.org/officeDocument/2006/relationships/viewProps" Target="viewProps.xml"/><Relationship Id="rId41" Type="http://schemas.openxmlformats.org/officeDocument/2006/relationships/theme" Target="theme/theme1.xml"/><Relationship Id="rId4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B871D42-BFE0-3945-B3AE-DC126940BD96}" type="datetimeFigureOut">
              <a:rPr lang="en-US" smtClean="0"/>
              <a:t>3/16/19</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A483FC7-8A92-7B45-9722-50318131C8B6}" type="slidenum">
              <a:rPr lang="en-US" smtClean="0"/>
              <a:t>‹#›</a:t>
            </a:fld>
            <a:endParaRPr lang="en-US"/>
          </a:p>
        </p:txBody>
      </p:sp>
    </p:spTree>
    <p:extLst>
      <p:ext uri="{BB962C8B-B14F-4D97-AF65-F5344CB8AC3E}">
        <p14:creationId xmlns:p14="http://schemas.microsoft.com/office/powerpoint/2010/main" val="189893219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D4E8E1D-D77A-584B-A660-5DC527C73F0A}" type="datetimeFigureOut">
              <a:rPr lang="en-US" smtClean="0"/>
              <a:t>3/16/19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6240D8B-5574-594C-8206-F349CF2714F9}" type="slidenum">
              <a:rPr lang="en-US" smtClean="0"/>
              <a:t>‹#›</a:t>
            </a:fld>
            <a:endParaRPr lang="en-US"/>
          </a:p>
        </p:txBody>
      </p:sp>
    </p:spTree>
    <p:extLst>
      <p:ext uri="{BB962C8B-B14F-4D97-AF65-F5344CB8AC3E}">
        <p14:creationId xmlns:p14="http://schemas.microsoft.com/office/powerpoint/2010/main" val="332392539"/>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AFC62E-854E-794C-B4E6-82FFBD234A64}" type="slidenum">
              <a:rPr lang="en-US" smtClean="0"/>
              <a:t>1</a:t>
            </a:fld>
            <a:endParaRPr lang="en-US"/>
          </a:p>
        </p:txBody>
      </p:sp>
    </p:spTree>
    <p:extLst>
      <p:ext uri="{BB962C8B-B14F-4D97-AF65-F5344CB8AC3E}">
        <p14:creationId xmlns:p14="http://schemas.microsoft.com/office/powerpoint/2010/main" val="9164371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endParaRPr lang="en-US" dirty="0" smtClean="0"/>
          </a:p>
          <a:p>
            <a:r>
              <a:rPr lang="en-US" altLang="ko-KR" dirty="0" smtClean="0"/>
              <a:t>&lt;Picture</a:t>
            </a:r>
            <a:r>
              <a:rPr lang="ko-KR" altLang="en-US" baseline="0" dirty="0" smtClean="0"/>
              <a:t> </a:t>
            </a:r>
            <a:r>
              <a:rPr lang="en-US" altLang="ko-KR" baseline="0" dirty="0" smtClean="0"/>
              <a:t>shown&gt;</a:t>
            </a:r>
          </a:p>
          <a:p>
            <a:r>
              <a:rPr lang="en-US" altLang="ko-KR" baseline="0" dirty="0" smtClean="0"/>
              <a:t>Yeah</a:t>
            </a:r>
            <a:r>
              <a:rPr lang="mr-IN" altLang="ko-KR" baseline="0" dirty="0" smtClean="0"/>
              <a:t>…</a:t>
            </a:r>
            <a:r>
              <a:rPr lang="ko-KR" altLang="en-US" baseline="0" dirty="0" smtClean="0"/>
              <a:t> </a:t>
            </a:r>
            <a:r>
              <a:rPr lang="en-US" altLang="ko-KR" baseline="0" dirty="0" smtClean="0"/>
              <a:t>This</a:t>
            </a:r>
            <a:r>
              <a:rPr lang="ko-KR" altLang="en-US" baseline="0" dirty="0" smtClean="0"/>
              <a:t> </a:t>
            </a:r>
            <a:r>
              <a:rPr lang="en-US" altLang="ko-KR" baseline="0" dirty="0" smtClean="0"/>
              <a:t>is</a:t>
            </a:r>
            <a:r>
              <a:rPr lang="ko-KR" altLang="en-US" baseline="0" dirty="0" smtClean="0"/>
              <a:t> </a:t>
            </a:r>
            <a:r>
              <a:rPr lang="en-US" altLang="ko-KR" baseline="0" dirty="0" smtClean="0"/>
              <a:t>way</a:t>
            </a:r>
            <a:r>
              <a:rPr lang="ko-KR" altLang="en-US" baseline="0" dirty="0" smtClean="0"/>
              <a:t> </a:t>
            </a:r>
            <a:r>
              <a:rPr lang="en-US" altLang="ko-KR" baseline="0" dirty="0" smtClean="0"/>
              <a:t>more</a:t>
            </a:r>
            <a:r>
              <a:rPr lang="ko-KR" altLang="en-US" baseline="0" dirty="0" smtClean="0"/>
              <a:t> </a:t>
            </a:r>
            <a:r>
              <a:rPr lang="en-US" altLang="ko-KR" baseline="0" dirty="0" smtClean="0"/>
              <a:t>complicated</a:t>
            </a:r>
            <a:r>
              <a:rPr lang="mr-IN" altLang="ko-KR" baseline="0" dirty="0" smtClean="0"/>
              <a:t>…</a:t>
            </a:r>
            <a:r>
              <a:rPr lang="en-US" altLang="ko-KR" baseline="0" dirty="0" smtClean="0"/>
              <a:t>.</a:t>
            </a:r>
            <a:r>
              <a:rPr lang="ko-KR" altLang="en-US" baseline="0" dirty="0" smtClean="0"/>
              <a:t> </a:t>
            </a:r>
            <a:r>
              <a:rPr lang="en-US" altLang="ko-KR" baseline="0" dirty="0" smtClean="0"/>
              <a:t>(beyond</a:t>
            </a:r>
            <a:r>
              <a:rPr lang="ko-KR" altLang="en-US" baseline="0" dirty="0" smtClean="0"/>
              <a:t> </a:t>
            </a:r>
            <a:r>
              <a:rPr lang="en-US" altLang="ko-KR" baseline="0" dirty="0" smtClean="0"/>
              <a:t>my</a:t>
            </a:r>
            <a:r>
              <a:rPr lang="ko-KR" altLang="en-US" baseline="0" dirty="0" smtClean="0"/>
              <a:t> </a:t>
            </a:r>
            <a:r>
              <a:rPr lang="en-US" altLang="ko-KR" baseline="0" dirty="0" smtClean="0"/>
              <a:t>level</a:t>
            </a:r>
            <a:r>
              <a:rPr lang="mr-IN" altLang="ko-KR" baseline="0" dirty="0" smtClean="0"/>
              <a:t>…</a:t>
            </a:r>
            <a:r>
              <a:rPr lang="ko-KR" altLang="en-US" baseline="0" dirty="0" smtClean="0"/>
              <a:t> </a:t>
            </a:r>
            <a:r>
              <a:rPr lang="en-US" altLang="ko-KR" baseline="0" dirty="0" err="1" smtClean="0"/>
              <a:t>haha</a:t>
            </a:r>
            <a:r>
              <a:rPr lang="en-US" altLang="ko-KR" baseline="0" dirty="0" smtClean="0"/>
              <a:t>)</a:t>
            </a:r>
          </a:p>
          <a:p>
            <a:endParaRPr lang="en-US" dirty="0"/>
          </a:p>
        </p:txBody>
      </p:sp>
      <p:sp>
        <p:nvSpPr>
          <p:cNvPr id="4" name="Slide Number Placeholder 3"/>
          <p:cNvSpPr>
            <a:spLocks noGrp="1"/>
          </p:cNvSpPr>
          <p:nvPr>
            <p:ph type="sldNum" sz="quarter" idx="10"/>
          </p:nvPr>
        </p:nvSpPr>
        <p:spPr/>
        <p:txBody>
          <a:bodyPr/>
          <a:lstStyle/>
          <a:p>
            <a:fld id="{D6240D8B-5574-594C-8206-F349CF2714F9}" type="slidenum">
              <a:rPr lang="en-US" smtClean="0"/>
              <a:t>10</a:t>
            </a:fld>
            <a:endParaRPr lang="en-US"/>
          </a:p>
        </p:txBody>
      </p:sp>
    </p:spTree>
    <p:extLst>
      <p:ext uri="{BB962C8B-B14F-4D97-AF65-F5344CB8AC3E}">
        <p14:creationId xmlns:p14="http://schemas.microsoft.com/office/powerpoint/2010/main" val="16799066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smtClean="0">
                <a:latin typeface="Arial" charset="0"/>
                <a:ea typeface="Arial" charset="0"/>
                <a:cs typeface="Arial" charset="0"/>
              </a:rPr>
              <a:t>O2PLS stands for Two-way Orthogonal Partial Least Squares, and </a:t>
            </a:r>
            <a:r>
              <a:rPr lang="en-US" sz="1200" dirty="0" err="1" smtClean="0">
                <a:latin typeface="Arial" charset="0"/>
                <a:ea typeface="Arial" charset="0"/>
                <a:cs typeface="Arial" charset="0"/>
              </a:rPr>
              <a:t>OnPLS</a:t>
            </a:r>
            <a:r>
              <a:rPr lang="en-US" sz="1200" dirty="0" smtClean="0">
                <a:latin typeface="Arial" charset="0"/>
                <a:ea typeface="Arial" charset="0"/>
                <a:cs typeface="Arial" charset="0"/>
              </a:rPr>
              <a:t> is an extension of O2PLS.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smtClean="0">
              <a:latin typeface="Arial" charset="0"/>
              <a:ea typeface="Arial" charset="0"/>
              <a:cs typeface="Arial"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smtClean="0">
                <a:latin typeface="Arial" charset="0"/>
                <a:ea typeface="Arial" charset="0"/>
                <a:cs typeface="Arial" charset="0"/>
              </a:rPr>
              <a:t>For</a:t>
            </a:r>
            <a:r>
              <a:rPr lang="en-US" sz="1200" baseline="0" dirty="0" smtClean="0">
                <a:latin typeface="Arial" charset="0"/>
                <a:ea typeface="Arial" charset="0"/>
                <a:cs typeface="Arial" charset="0"/>
              </a:rPr>
              <a:t> third point: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aseline="0" dirty="0" smtClean="0">
              <a:latin typeface="Arial" charset="0"/>
              <a:ea typeface="Arial" charset="0"/>
              <a:cs typeface="Arial"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smtClean="0">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smtClean="0">
                <a:latin typeface="+mn-lt"/>
                <a:ea typeface="+mn-ea"/>
                <a:cs typeface="+mn-cs"/>
              </a:rPr>
              <a:t>For the fourth point: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smtClean="0">
                <a:latin typeface="Arial" charset="0"/>
                <a:ea typeface="Arial" charset="0"/>
                <a:cs typeface="Arial" charset="0"/>
              </a:rPr>
              <a:t>as we decompose datasets with joint and orthogonal (or, globally joint, locally joint, unique for </a:t>
            </a:r>
            <a:r>
              <a:rPr lang="en-US" sz="1200" dirty="0" err="1" smtClean="0">
                <a:latin typeface="Arial" charset="0"/>
                <a:ea typeface="Arial" charset="0"/>
                <a:cs typeface="Arial" charset="0"/>
              </a:rPr>
              <a:t>OnPLS</a:t>
            </a:r>
            <a:r>
              <a:rPr lang="en-US" sz="1200" dirty="0" smtClean="0">
                <a:latin typeface="Arial" charset="0"/>
                <a:ea typeface="Arial" charset="0"/>
                <a:cs typeface="Arial" charset="0"/>
              </a:rPr>
              <a:t>), it helps interpretation</a:t>
            </a:r>
            <a:r>
              <a:rPr lang="en-US" sz="1200" dirty="0" smtClean="0">
                <a:latin typeface="Arial" charset="0"/>
                <a:ea typeface="Arial" charset="0"/>
                <a:cs typeface="Arial"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smtClean="0">
              <a:latin typeface="Arial" charset="0"/>
              <a:ea typeface="Arial" charset="0"/>
              <a:cs typeface="Arial"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mtClean="0"/>
              <a:t>------------------------------------------------------------------------------------------------------------</a:t>
            </a:r>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smtClean="0">
              <a:latin typeface="Arial" charset="0"/>
              <a:ea typeface="Arial" charset="0"/>
              <a:cs typeface="Arial"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smtClean="0">
                <a:latin typeface="Arial" charset="0"/>
                <a:ea typeface="Arial" charset="0"/>
                <a:cs typeface="Arial" charset="0"/>
              </a:rPr>
              <a:t>* (cited) </a:t>
            </a:r>
            <a:r>
              <a:rPr lang="en-US" dirty="0" smtClean="0"/>
              <a:t>Nowadays, system biologists, computational biologists and </a:t>
            </a:r>
            <a:r>
              <a:rPr lang="en-US" dirty="0" err="1" smtClean="0"/>
              <a:t>bioinformaticians</a:t>
            </a:r>
            <a:r>
              <a:rPr lang="en-US" dirty="0" smtClean="0"/>
              <a:t> dealing with multi-omics studies face the challenge of ‘missing’ the biological question, thus relying on data-driven statistical approaches in the absence of specific hypotheses to be tested.</a:t>
            </a:r>
            <a:endParaRPr lang="en-US" sz="1200" dirty="0" smtClean="0">
              <a:latin typeface="Arial" charset="0"/>
              <a:ea typeface="Arial" charset="0"/>
              <a:cs typeface="Arial"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smtClean="0">
              <a:latin typeface="+mn-lt"/>
              <a:ea typeface="+mn-ea"/>
              <a:cs typeface="+mn-cs"/>
            </a:endParaRPr>
          </a:p>
        </p:txBody>
      </p:sp>
      <p:sp>
        <p:nvSpPr>
          <p:cNvPr id="4" name="Slide Number Placeholder 3"/>
          <p:cNvSpPr>
            <a:spLocks noGrp="1"/>
          </p:cNvSpPr>
          <p:nvPr>
            <p:ph type="sldNum" sz="quarter" idx="10"/>
          </p:nvPr>
        </p:nvSpPr>
        <p:spPr/>
        <p:txBody>
          <a:bodyPr/>
          <a:lstStyle/>
          <a:p>
            <a:fld id="{D6240D8B-5574-594C-8206-F349CF2714F9}" type="slidenum">
              <a:rPr lang="en-US" smtClean="0"/>
              <a:t>11</a:t>
            </a:fld>
            <a:endParaRPr lang="en-US"/>
          </a:p>
        </p:txBody>
      </p:sp>
    </p:spTree>
    <p:extLst>
      <p:ext uri="{BB962C8B-B14F-4D97-AF65-F5344CB8AC3E}">
        <p14:creationId xmlns:p14="http://schemas.microsoft.com/office/powerpoint/2010/main" val="15436401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smtClean="0">
                <a:latin typeface="Arial" charset="0"/>
                <a:ea typeface="Arial" charset="0"/>
                <a:cs typeface="Arial" charset="0"/>
              </a:rPr>
              <a:t>PLS seemingly</a:t>
            </a:r>
            <a:r>
              <a:rPr lang="en-US" sz="1200" baseline="0" dirty="0" smtClean="0">
                <a:latin typeface="Arial" charset="0"/>
                <a:ea typeface="Arial" charset="0"/>
                <a:cs typeface="Arial" charset="0"/>
              </a:rPr>
              <a:t> perfect; however, as many other statistics approaches there are some problems when it comes to apply on biology problems. </a:t>
            </a:r>
            <a:endParaRPr lang="en-US" sz="1200" dirty="0" smtClean="0">
              <a:latin typeface="Arial" charset="0"/>
              <a:ea typeface="Arial" charset="0"/>
              <a:cs typeface="Arial"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smtClean="0">
              <a:latin typeface="Arial" charset="0"/>
              <a:ea typeface="Arial" charset="0"/>
              <a:cs typeface="Arial"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smtClean="0">
                <a:latin typeface="Arial" charset="0"/>
                <a:ea typeface="Arial" charset="0"/>
                <a:cs typeface="Arial" charset="0"/>
              </a:rPr>
              <a:t>PLS estimates are biased due to systematic variations are present</a:t>
            </a:r>
            <a:r>
              <a:rPr lang="mr-IN" sz="1200" dirty="0" smtClean="0">
                <a:latin typeface="Arial" charset="0"/>
                <a:ea typeface="Arial" charset="0"/>
                <a:cs typeface="Arial" charset="0"/>
              </a:rPr>
              <a:t>…</a:t>
            </a:r>
            <a:r>
              <a:rPr lang="en-US" sz="1200" dirty="0" smtClean="0">
                <a:latin typeface="Arial" charset="0"/>
                <a:ea typeface="Arial" charset="0"/>
                <a:cs typeface="Arial"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smtClean="0">
              <a:latin typeface="Arial" charset="0"/>
              <a:ea typeface="Arial" charset="0"/>
              <a:cs typeface="Arial"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smtClean="0">
                <a:latin typeface="Arial" charset="0"/>
                <a:ea typeface="Arial" charset="0"/>
                <a:cs typeface="Arial" charset="0"/>
              </a:rPr>
              <a:t>Asymmetric Orthogonal PLS (OPLS) corrects systematic variation in the design matrix before presenting data to PLS, and this OPLS gives easier interpretation of the model as estimates focus more on predictive variation in the design matrix</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smtClean="0">
              <a:latin typeface="Arial" charset="0"/>
              <a:ea typeface="Arial" charset="0"/>
              <a:cs typeface="Arial"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smtClean="0">
                <a:latin typeface="Arial" charset="0"/>
                <a:ea typeface="Arial" charset="0"/>
                <a:cs typeface="Arial" charset="0"/>
              </a:rPr>
              <a:t>But, we need symmetric approach of OPLS (correct for orthogonal variations in both data X and Y) to integrate data sets. For integrating two, it is O2PLS, which models both predictive and systematic variation.</a:t>
            </a:r>
            <a:endParaRPr lang="en-US" sz="1200" dirty="0" smtClean="0">
              <a:solidFill>
                <a:srgbClr val="FF0000"/>
              </a:solidFill>
              <a:latin typeface="Arial" charset="0"/>
              <a:ea typeface="Arial" charset="0"/>
              <a:cs typeface="Arial"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smtClean="0">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smtClean="0">
              <a:latin typeface="+mn-lt"/>
              <a:ea typeface="+mn-ea"/>
              <a:cs typeface="+mn-cs"/>
            </a:endParaRPr>
          </a:p>
        </p:txBody>
      </p:sp>
      <p:sp>
        <p:nvSpPr>
          <p:cNvPr id="4" name="Slide Number Placeholder 3"/>
          <p:cNvSpPr>
            <a:spLocks noGrp="1"/>
          </p:cNvSpPr>
          <p:nvPr>
            <p:ph type="sldNum" sz="quarter" idx="10"/>
          </p:nvPr>
        </p:nvSpPr>
        <p:spPr/>
        <p:txBody>
          <a:bodyPr/>
          <a:lstStyle/>
          <a:p>
            <a:fld id="{D6240D8B-5574-594C-8206-F349CF2714F9}" type="slidenum">
              <a:rPr lang="en-US" smtClean="0"/>
              <a:t>12</a:t>
            </a:fld>
            <a:endParaRPr lang="en-US"/>
          </a:p>
        </p:txBody>
      </p:sp>
    </p:spTree>
    <p:extLst>
      <p:ext uri="{BB962C8B-B14F-4D97-AF65-F5344CB8AC3E}">
        <p14:creationId xmlns:p14="http://schemas.microsoft.com/office/powerpoint/2010/main" val="12911030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latin typeface="Arial" charset="0"/>
                <a:ea typeface="Arial" charset="0"/>
                <a:cs typeface="Arial" charset="0"/>
              </a:rPr>
              <a:t>O2PLS decomposes the variation into three parts. </a:t>
            </a:r>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latin typeface="Arial" charset="0"/>
                <a:ea typeface="Arial" charset="0"/>
                <a:cs typeface="Arial" charset="0"/>
              </a:rPr>
              <a:t>Joint part (representation of the integration of the two data sets)</a:t>
            </a:r>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latin typeface="Arial" charset="0"/>
                <a:ea typeface="Arial" charset="0"/>
                <a:cs typeface="Arial" charset="0"/>
              </a:rPr>
              <a:t>Orthogonal part (independent from those from joint part, and unique systematic variation in the dataset X that does not contribute to the prediction of the dataset Y)</a:t>
            </a:r>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latin typeface="Arial" charset="0"/>
                <a:ea typeface="Arial" charset="0"/>
                <a:cs typeface="Arial" charset="0"/>
              </a:rPr>
              <a:t>Noise part (capture unsystematic variation = measurement error + individual difference)</a:t>
            </a:r>
          </a:p>
          <a:p>
            <a:endParaRPr lang="en-US" dirty="0" smtClean="0"/>
          </a:p>
          <a:p>
            <a:pPr marL="0" indent="0">
              <a:buFont typeface="Arial"/>
              <a:buNone/>
            </a:pPr>
            <a:r>
              <a:rPr lang="en-US" sz="1200" dirty="0" smtClean="0">
                <a:latin typeface="Arial" charset="0"/>
                <a:ea typeface="Arial" charset="0"/>
                <a:cs typeface="Arial" charset="0"/>
              </a:rPr>
              <a:t>First term is the best approximation based on </a:t>
            </a:r>
            <a:r>
              <a:rPr lang="en-US" sz="1200" dirty="0" err="1" smtClean="0">
                <a:latin typeface="Arial" charset="0"/>
                <a:ea typeface="Arial" charset="0"/>
                <a:cs typeface="Arial" charset="0"/>
              </a:rPr>
              <a:t>cov</a:t>
            </a:r>
            <a:r>
              <a:rPr lang="en-US" sz="1200" dirty="0" smtClean="0">
                <a:latin typeface="Arial" charset="0"/>
                <a:ea typeface="Arial" charset="0"/>
                <a:cs typeface="Arial" charset="0"/>
              </a:rPr>
              <a:t> with the other dataset Y, where</a:t>
            </a:r>
            <a:r>
              <a:rPr lang="en-US" sz="1200" baseline="0" dirty="0" smtClean="0">
                <a:latin typeface="Arial" charset="0"/>
                <a:ea typeface="Arial" charset="0"/>
                <a:cs typeface="Arial" charset="0"/>
              </a:rPr>
              <a:t> P </a:t>
            </a:r>
            <a:r>
              <a:rPr lang="en-US" sz="1200" dirty="0" smtClean="0">
                <a:latin typeface="Arial" charset="0"/>
                <a:ea typeface="Arial" charset="0"/>
                <a:cs typeface="Arial" charset="0"/>
              </a:rPr>
              <a:t>does not contain the direction of orthogonal variation.</a:t>
            </a:r>
          </a:p>
          <a:p>
            <a:pPr marL="0" indent="0">
              <a:buFont typeface="Arial"/>
              <a:buNone/>
            </a:pPr>
            <a:r>
              <a:rPr lang="en-US" sz="1200" dirty="0" smtClean="0">
                <a:latin typeface="Arial" charset="0"/>
                <a:ea typeface="Arial" charset="0"/>
                <a:cs typeface="Arial" charset="0"/>
              </a:rPr>
              <a:t>Second is explaining orthogonal variation in X.</a:t>
            </a:r>
          </a:p>
          <a:p>
            <a:pPr marL="0" indent="0">
              <a:buFont typeface="Arial"/>
              <a:buNone/>
            </a:pPr>
            <a:r>
              <a:rPr lang="en-US" sz="1200" dirty="0" smtClean="0">
                <a:latin typeface="Arial" charset="0"/>
                <a:ea typeface="Arial" charset="0"/>
                <a:cs typeface="Arial" charset="0"/>
              </a:rPr>
              <a:t>Third is explaining the noise. </a:t>
            </a:r>
          </a:p>
          <a:p>
            <a:pPr marL="0" indent="0">
              <a:buFont typeface="Arial"/>
              <a:buNone/>
            </a:pPr>
            <a:r>
              <a:rPr lang="en-US" sz="1200" dirty="0" smtClean="0">
                <a:latin typeface="Arial" charset="0"/>
                <a:ea typeface="Arial" charset="0"/>
                <a:cs typeface="Arial" charset="0"/>
              </a:rPr>
              <a:t>T &amp; U </a:t>
            </a:r>
            <a:r>
              <a:rPr lang="mr-IN" sz="1200" dirty="0" smtClean="0">
                <a:latin typeface="Arial" charset="0"/>
                <a:ea typeface="Arial" charset="0"/>
                <a:cs typeface="Arial" charset="0"/>
              </a:rPr>
              <a:t>–</a:t>
            </a:r>
            <a:r>
              <a:rPr lang="en-US" sz="1200" dirty="0" smtClean="0">
                <a:latin typeface="Arial" charset="0"/>
                <a:ea typeface="Arial" charset="0"/>
                <a:cs typeface="Arial" charset="0"/>
              </a:rPr>
              <a:t>related are scores (projection of X and Y to the low dimension) and W &amp; C &amp; P </a:t>
            </a:r>
            <a:r>
              <a:rPr lang="mr-IN" sz="1200" dirty="0" smtClean="0">
                <a:latin typeface="Arial" charset="0"/>
                <a:ea typeface="Arial" charset="0"/>
                <a:cs typeface="Arial" charset="0"/>
              </a:rPr>
              <a:t>–</a:t>
            </a:r>
            <a:r>
              <a:rPr lang="en-US" sz="1200" dirty="0" smtClean="0">
                <a:latin typeface="Arial" charset="0"/>
                <a:ea typeface="Arial" charset="0"/>
                <a:cs typeface="Arial" charset="0"/>
              </a:rPr>
              <a:t>related are loadings (importance of X and Y to the low dimensions)</a:t>
            </a:r>
          </a:p>
          <a:p>
            <a:endParaRPr lang="en-US" dirty="0"/>
          </a:p>
        </p:txBody>
      </p:sp>
      <p:sp>
        <p:nvSpPr>
          <p:cNvPr id="4" name="Slide Number Placeholder 3"/>
          <p:cNvSpPr>
            <a:spLocks noGrp="1"/>
          </p:cNvSpPr>
          <p:nvPr>
            <p:ph type="sldNum" sz="quarter" idx="10"/>
          </p:nvPr>
        </p:nvSpPr>
        <p:spPr/>
        <p:txBody>
          <a:bodyPr/>
          <a:lstStyle/>
          <a:p>
            <a:fld id="{D6240D8B-5574-594C-8206-F349CF2714F9}" type="slidenum">
              <a:rPr lang="en-US" smtClean="0"/>
              <a:t>13</a:t>
            </a:fld>
            <a:endParaRPr lang="en-US"/>
          </a:p>
        </p:txBody>
      </p:sp>
    </p:spTree>
    <p:extLst>
      <p:ext uri="{BB962C8B-B14F-4D97-AF65-F5344CB8AC3E}">
        <p14:creationId xmlns:p14="http://schemas.microsoft.com/office/powerpoint/2010/main" val="3731317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baseline="0" dirty="0" smtClean="0"/>
              <a:t>Extract Globally joint variations</a:t>
            </a:r>
          </a:p>
          <a:p>
            <a:pPr marL="228600" indent="-228600">
              <a:buAutoNum type="arabicPeriod"/>
            </a:pPr>
            <a:endParaRPr lang="en-US" baseline="0" dirty="0" smtClean="0"/>
          </a:p>
          <a:p>
            <a:pPr marL="228600" indent="-228600">
              <a:buAutoNum type="arabicPeriod"/>
            </a:pPr>
            <a:endParaRPr lang="en-US" dirty="0" smtClean="0"/>
          </a:p>
          <a:p>
            <a:pPr marL="228600" indent="-228600">
              <a:buAutoNum type="arabicPeriod"/>
            </a:pPr>
            <a:r>
              <a:rPr lang="en-US" dirty="0" smtClean="0"/>
              <a:t>Extract locally joint and unique variations</a:t>
            </a:r>
          </a:p>
          <a:p>
            <a:pPr marL="228600" indent="-228600">
              <a:buAutoNum type="arabicPeriod"/>
            </a:pPr>
            <a:endParaRPr lang="en-US" dirty="0" smtClean="0"/>
          </a:p>
          <a:p>
            <a:pPr marL="228600" indent="-228600">
              <a:buAutoNum type="arabicPeriod"/>
            </a:pPr>
            <a:endParaRPr lang="en-US" dirty="0" smtClean="0"/>
          </a:p>
          <a:p>
            <a:pPr marL="228600" indent="-228600">
              <a:buAutoNum type="arabicPeriod"/>
            </a:pPr>
            <a:endParaRPr lang="en-US" dirty="0" smtClean="0"/>
          </a:p>
          <a:p>
            <a:pPr marL="228600" indent="-228600">
              <a:buAutoNum type="arabicPeriod"/>
            </a:pPr>
            <a:r>
              <a:rPr lang="en-US" dirty="0" smtClean="0"/>
              <a:t>Distinguish</a:t>
            </a:r>
            <a:r>
              <a:rPr lang="en-US" baseline="0" dirty="0" smtClean="0"/>
              <a:t> locally joint and unique variations</a:t>
            </a:r>
          </a:p>
          <a:p>
            <a:pPr marL="228600" indent="-228600">
              <a:buAutoNum type="arabicPeriod"/>
            </a:pPr>
            <a:endParaRPr lang="en-US" baseline="0" dirty="0" smtClean="0"/>
          </a:p>
          <a:p>
            <a:pPr marL="228600" indent="-228600">
              <a:buAutoNum type="arabicPeriod"/>
            </a:pPr>
            <a:endParaRPr lang="en-US" dirty="0" smtClean="0"/>
          </a:p>
        </p:txBody>
      </p:sp>
      <p:sp>
        <p:nvSpPr>
          <p:cNvPr id="4" name="Slide Number Placeholder 3"/>
          <p:cNvSpPr>
            <a:spLocks noGrp="1"/>
          </p:cNvSpPr>
          <p:nvPr>
            <p:ph type="sldNum" sz="quarter" idx="10"/>
          </p:nvPr>
        </p:nvSpPr>
        <p:spPr/>
        <p:txBody>
          <a:bodyPr/>
          <a:lstStyle/>
          <a:p>
            <a:fld id="{D6240D8B-5574-594C-8206-F349CF2714F9}" type="slidenum">
              <a:rPr lang="en-US" smtClean="0"/>
              <a:t>14</a:t>
            </a:fld>
            <a:endParaRPr lang="en-US"/>
          </a:p>
        </p:txBody>
      </p:sp>
    </p:spTree>
    <p:extLst>
      <p:ext uri="{BB962C8B-B14F-4D97-AF65-F5344CB8AC3E}">
        <p14:creationId xmlns:p14="http://schemas.microsoft.com/office/powerpoint/2010/main" val="1392217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Estimation: k-nearest </a:t>
            </a:r>
            <a:r>
              <a:rPr lang="en-US" sz="1200" b="0" i="0" kern="1200" dirty="0" err="1" smtClean="0">
                <a:solidFill>
                  <a:schemeClr val="tx1"/>
                </a:solidFill>
                <a:effectLst/>
                <a:latin typeface="+mn-lt"/>
                <a:ea typeface="+mn-ea"/>
                <a:cs typeface="+mn-cs"/>
              </a:rPr>
              <a:t>neighbour</a:t>
            </a:r>
            <a:r>
              <a:rPr lang="en-US" sz="1200" b="0" i="0" kern="1200" dirty="0" smtClean="0">
                <a:solidFill>
                  <a:schemeClr val="tx1"/>
                </a:solidFill>
                <a:effectLst/>
                <a:latin typeface="+mn-lt"/>
                <a:ea typeface="+mn-ea"/>
                <a:cs typeface="+mn-cs"/>
              </a:rPr>
              <a:t> (KNN), probabilistic PCA (PPCA), Bayesian PCA (BPCA) method, Singular Value Decomposition (SVD) </a:t>
            </a:r>
          </a:p>
          <a:p>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*there are more techniques</a:t>
            </a:r>
            <a:r>
              <a:rPr lang="en-US" sz="1200" b="0" i="0" kern="1200" baseline="0" dirty="0" smtClean="0">
                <a:solidFill>
                  <a:schemeClr val="tx1"/>
                </a:solidFill>
                <a:effectLst/>
                <a:latin typeface="+mn-lt"/>
                <a:ea typeface="+mn-ea"/>
                <a:cs typeface="+mn-cs"/>
              </a:rPr>
              <a:t> we are planning to implement on the website </a:t>
            </a:r>
            <a:r>
              <a:rPr lang="mr-IN" sz="1200" b="0" i="0" kern="1200" baseline="0" dirty="0" smtClean="0">
                <a:solidFill>
                  <a:schemeClr val="tx1"/>
                </a:solidFill>
                <a:effectLst/>
                <a:latin typeface="+mn-lt"/>
                <a:ea typeface="+mn-ea"/>
                <a:cs typeface="+mn-cs"/>
              </a:rPr>
              <a:t>–</a:t>
            </a:r>
            <a:r>
              <a:rPr lang="en-US" sz="1200" b="0" i="0" kern="1200" baseline="0" dirty="0" smtClean="0">
                <a:solidFill>
                  <a:schemeClr val="tx1"/>
                </a:solidFill>
                <a:effectLst/>
                <a:latin typeface="+mn-lt"/>
                <a:ea typeface="+mn-ea"/>
                <a:cs typeface="+mn-cs"/>
              </a:rPr>
              <a:t> but those are the main stuff!!!</a:t>
            </a:r>
            <a:endParaRPr lang="en-US" dirty="0"/>
          </a:p>
        </p:txBody>
      </p:sp>
      <p:sp>
        <p:nvSpPr>
          <p:cNvPr id="4" name="Slide Number Placeholder 3"/>
          <p:cNvSpPr>
            <a:spLocks noGrp="1"/>
          </p:cNvSpPr>
          <p:nvPr>
            <p:ph type="sldNum" sz="quarter" idx="10"/>
          </p:nvPr>
        </p:nvSpPr>
        <p:spPr/>
        <p:txBody>
          <a:bodyPr/>
          <a:lstStyle/>
          <a:p>
            <a:fld id="{D6240D8B-5574-594C-8206-F349CF2714F9}" type="slidenum">
              <a:rPr lang="en-US" smtClean="0"/>
              <a:t>15</a:t>
            </a:fld>
            <a:endParaRPr lang="en-US"/>
          </a:p>
        </p:txBody>
      </p:sp>
    </p:spTree>
    <p:extLst>
      <p:ext uri="{BB962C8B-B14F-4D97-AF65-F5344CB8AC3E}">
        <p14:creationId xmlns:p14="http://schemas.microsoft.com/office/powerpoint/2010/main" val="13666079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 more tables</a:t>
            </a:r>
            <a:r>
              <a:rPr lang="en-US" baseline="0" dirty="0" smtClean="0"/>
              <a:t> diagrams or any other visualizations I have </a:t>
            </a:r>
            <a:r>
              <a:rPr lang="en-US" baseline="0" dirty="0" err="1" smtClean="0"/>
              <a:t>implemennted</a:t>
            </a:r>
            <a:r>
              <a:rPr lang="en-US" baseline="0" dirty="0" smtClean="0"/>
              <a:t>, but I want to talk about parts of them (not all) that we think important to the users.</a:t>
            </a:r>
            <a:endParaRPr lang="en-US" dirty="0"/>
          </a:p>
        </p:txBody>
      </p:sp>
      <p:sp>
        <p:nvSpPr>
          <p:cNvPr id="4" name="Slide Number Placeholder 3"/>
          <p:cNvSpPr>
            <a:spLocks noGrp="1"/>
          </p:cNvSpPr>
          <p:nvPr>
            <p:ph type="sldNum" sz="quarter" idx="10"/>
          </p:nvPr>
        </p:nvSpPr>
        <p:spPr/>
        <p:txBody>
          <a:bodyPr/>
          <a:lstStyle/>
          <a:p>
            <a:fld id="{D6240D8B-5574-594C-8206-F349CF2714F9}" type="slidenum">
              <a:rPr lang="en-US" smtClean="0"/>
              <a:t>16</a:t>
            </a:fld>
            <a:endParaRPr lang="en-US"/>
          </a:p>
        </p:txBody>
      </p:sp>
    </p:spTree>
    <p:extLst>
      <p:ext uri="{BB962C8B-B14F-4D97-AF65-F5344CB8AC3E}">
        <p14:creationId xmlns:p14="http://schemas.microsoft.com/office/powerpoint/2010/main" val="12231210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smtClean="0">
                <a:latin typeface="+mn-lt"/>
                <a:ea typeface="+mn-ea"/>
                <a:cs typeface="+mn-cs"/>
              </a:rPr>
              <a:t>*First of all, I just want</a:t>
            </a:r>
            <a:r>
              <a:rPr lang="en-US" sz="1200" baseline="0" dirty="0" smtClean="0">
                <a:latin typeface="+mn-lt"/>
                <a:ea typeface="+mn-ea"/>
                <a:cs typeface="+mn-cs"/>
              </a:rPr>
              <a:t> to say that I am not going into too much details of biological interpretation of the analysis of O2PLS; however, I just want to go over the tables, summaries, and diagrams and other outputs that I implemented that the users are going to see on the website we are currently making. </a:t>
            </a:r>
            <a:endParaRPr lang="en-US" sz="1200" dirty="0" smtClean="0">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smtClean="0">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smtClean="0">
                <a:latin typeface="+mn-lt"/>
                <a:ea typeface="+mn-ea"/>
                <a:cs typeface="+mn-cs"/>
              </a:rPr>
              <a:t>NCI 60: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smtClean="0">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smtClean="0">
                <a:latin typeface="Arial" charset="0"/>
                <a:ea typeface="Arial" charset="0"/>
                <a:cs typeface="Arial" charset="0"/>
              </a:rPr>
              <a:t>No missing rows,</a:t>
            </a:r>
            <a:r>
              <a:rPr lang="en-US" sz="1200" baseline="0" dirty="0" smtClean="0">
                <a:latin typeface="Arial" charset="0"/>
                <a:ea typeface="Arial" charset="0"/>
                <a:cs typeface="Arial" charset="0"/>
              </a:rPr>
              <a:t> so no need to remove rows for any reasons, but there were around 7000 </a:t>
            </a:r>
            <a:r>
              <a:rPr lang="en-US" sz="1200" baseline="0" dirty="0" smtClean="0">
                <a:latin typeface="+mn-lt"/>
                <a:ea typeface="+mn-ea"/>
                <a:cs typeface="+mn-cs"/>
              </a:rPr>
              <a:t>missing values in messenger RNA and no missing value at all in proteins.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aseline="0" dirty="0" smtClean="0">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smtClean="0">
                <a:latin typeface="Arial" charset="0"/>
                <a:ea typeface="Arial" charset="0"/>
                <a:cs typeface="Arial" charset="0"/>
              </a:rPr>
              <a:t>Filtered</a:t>
            </a:r>
            <a:r>
              <a:rPr lang="en-US" sz="1200" baseline="0" dirty="0" smtClean="0">
                <a:latin typeface="Arial" charset="0"/>
                <a:ea typeface="Arial" charset="0"/>
                <a:cs typeface="Arial" charset="0"/>
              </a:rPr>
              <a:t> on mRNA only -&gt; intersection of top 20% of absolute maximum of gene expression levels of each gene and top 20% of IQR of each gene.</a:t>
            </a:r>
            <a:endParaRPr lang="en-US" sz="1200" dirty="0" smtClean="0">
              <a:latin typeface="Arial" charset="0"/>
              <a:ea typeface="Arial" charset="0"/>
              <a:cs typeface="Arial" charset="0"/>
            </a:endParaRPr>
          </a:p>
        </p:txBody>
      </p:sp>
      <p:sp>
        <p:nvSpPr>
          <p:cNvPr id="4" name="Slide Number Placeholder 3"/>
          <p:cNvSpPr>
            <a:spLocks noGrp="1"/>
          </p:cNvSpPr>
          <p:nvPr>
            <p:ph type="sldNum" sz="quarter" idx="10"/>
          </p:nvPr>
        </p:nvSpPr>
        <p:spPr/>
        <p:txBody>
          <a:bodyPr/>
          <a:lstStyle/>
          <a:p>
            <a:fld id="{D6240D8B-5574-594C-8206-F349CF2714F9}" type="slidenum">
              <a:rPr lang="en-US" smtClean="0"/>
              <a:t>17</a:t>
            </a:fld>
            <a:endParaRPr lang="en-US"/>
          </a:p>
        </p:txBody>
      </p:sp>
    </p:spTree>
    <p:extLst>
      <p:ext uri="{BB962C8B-B14F-4D97-AF65-F5344CB8AC3E}">
        <p14:creationId xmlns:p14="http://schemas.microsoft.com/office/powerpoint/2010/main" val="4921529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each dataset</a:t>
            </a:r>
            <a:r>
              <a:rPr lang="en-US" baseline="0" dirty="0" smtClean="0"/>
              <a:t>, </a:t>
            </a:r>
            <a:r>
              <a:rPr lang="en-US" dirty="0" smtClean="0"/>
              <a:t>showing </a:t>
            </a:r>
            <a:r>
              <a:rPr lang="en-US" dirty="0" err="1" smtClean="0"/>
              <a:t>qqplot</a:t>
            </a:r>
            <a:r>
              <a:rPr lang="en-US" dirty="0" smtClean="0"/>
              <a:t>,</a:t>
            </a:r>
            <a:r>
              <a:rPr lang="en-US" baseline="0" dirty="0" smtClean="0"/>
              <a:t> </a:t>
            </a:r>
            <a:r>
              <a:rPr lang="en-US" dirty="0" smtClean="0"/>
              <a:t>Mean - Median, standard deviation, skewness, and kurtosis are good way to measure normality of the datasets.</a:t>
            </a:r>
          </a:p>
          <a:p>
            <a:endParaRPr lang="en-US" dirty="0" smtClean="0"/>
          </a:p>
          <a:p>
            <a:r>
              <a:rPr lang="en-US" dirty="0" smtClean="0"/>
              <a:t>O2PLS is better performed using the normalized data, we are making inference on loadings.</a:t>
            </a:r>
          </a:p>
          <a:p>
            <a:endParaRPr lang="en-US" dirty="0" smtClean="0"/>
          </a:p>
          <a:p>
            <a:r>
              <a:rPr lang="en-US" dirty="0" smtClean="0"/>
              <a:t>*Give</a:t>
            </a:r>
            <a:r>
              <a:rPr lang="en-US" baseline="0" dirty="0" smtClean="0"/>
              <a:t> interpretation of graphs (left: mRNA, right: protein):</a:t>
            </a:r>
          </a:p>
          <a:p>
            <a:endParaRPr lang="en-US" baseline="0" dirty="0" smtClean="0"/>
          </a:p>
          <a:p>
            <a:r>
              <a:rPr lang="en-US" baseline="0" dirty="0" smtClean="0"/>
              <a:t>Both mRNA and proteins are normal </a:t>
            </a:r>
            <a:r>
              <a:rPr lang="mr-IN" baseline="0" dirty="0" smtClean="0"/>
              <a:t>–</a:t>
            </a:r>
            <a:r>
              <a:rPr lang="en-US" baseline="0" dirty="0" smtClean="0"/>
              <a:t> range of the standard deviations are quite acceptable with no big outliers, with the difference of mean and median is subtle. Furthermore, skewness and kurtosis are pretty low. </a:t>
            </a:r>
          </a:p>
          <a:p>
            <a:endParaRPr lang="en-US" dirty="0"/>
          </a:p>
        </p:txBody>
      </p:sp>
      <p:sp>
        <p:nvSpPr>
          <p:cNvPr id="4" name="Slide Number Placeholder 3"/>
          <p:cNvSpPr>
            <a:spLocks noGrp="1"/>
          </p:cNvSpPr>
          <p:nvPr>
            <p:ph type="sldNum" sz="quarter" idx="10"/>
          </p:nvPr>
        </p:nvSpPr>
        <p:spPr/>
        <p:txBody>
          <a:bodyPr/>
          <a:lstStyle/>
          <a:p>
            <a:fld id="{D6240D8B-5574-594C-8206-F349CF2714F9}" type="slidenum">
              <a:rPr lang="en-US" smtClean="0"/>
              <a:t>18</a:t>
            </a:fld>
            <a:endParaRPr lang="en-US"/>
          </a:p>
        </p:txBody>
      </p:sp>
    </p:spTree>
    <p:extLst>
      <p:ext uri="{BB962C8B-B14F-4D97-AF65-F5344CB8AC3E}">
        <p14:creationId xmlns:p14="http://schemas.microsoft.com/office/powerpoint/2010/main" val="7935959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One of the important steps</a:t>
            </a:r>
            <a:r>
              <a:rPr lang="en-US" baseline="0" dirty="0" smtClean="0"/>
              <a:t> every user should spend some time on is making the right decision to pick the right number of variables for joint and orthogonal.</a:t>
            </a:r>
            <a:endParaRPr lang="en-US" dirty="0" smtClean="0"/>
          </a:p>
          <a:p>
            <a:endParaRPr lang="en-US" dirty="0" smtClean="0"/>
          </a:p>
          <a:p>
            <a:r>
              <a:rPr lang="en-US" dirty="0" smtClean="0"/>
              <a:t>There are three different ways to</a:t>
            </a:r>
            <a:r>
              <a:rPr lang="en-US" baseline="0" dirty="0" smtClean="0"/>
              <a:t> choose the number of variables for O2PLS. </a:t>
            </a:r>
          </a:p>
          <a:p>
            <a:endParaRPr lang="en-US" baseline="0" dirty="0" smtClean="0"/>
          </a:p>
          <a:p>
            <a:r>
              <a:rPr lang="en-US" baseline="0" dirty="0" smtClean="0"/>
              <a:t>The first two are either fixing number of orthogonal variables or number of joint variables. </a:t>
            </a:r>
          </a:p>
          <a:p>
            <a:r>
              <a:rPr lang="en-US" baseline="0" dirty="0" smtClean="0"/>
              <a:t>The advantage of this method is since we fix the number of orthogonal variables beforehand, computationally it is faster as we do not perform cross validations.</a:t>
            </a:r>
          </a:p>
          <a:p>
            <a:endParaRPr lang="en-US" baseline="0" dirty="0" smtClean="0"/>
          </a:p>
          <a:p>
            <a:r>
              <a:rPr lang="en-US" baseline="0" dirty="0" smtClean="0"/>
              <a:t>Having 50 iterations is just random... 50 is pretty good enough. (Y axis represents the variation of the predicted mRNA or protein </a:t>
            </a:r>
            <a:r>
              <a:rPr lang="mr-IN" baseline="0" dirty="0" smtClean="0"/>
              <a:t>–</a:t>
            </a:r>
            <a:r>
              <a:rPr lang="en-US" baseline="0" dirty="0" smtClean="0"/>
              <a:t> in other words, it makes sense to see if we have more number of joint variables, we can find better relationships between these two datasets. But, really, increasing the number of variables will prevent us making good understandings and its also computationally bad)</a:t>
            </a:r>
          </a:p>
          <a:p>
            <a:endParaRPr lang="en-US" baseline="0" dirty="0" smtClean="0"/>
          </a:p>
          <a:p>
            <a:r>
              <a:rPr lang="en-US" baseline="0" dirty="0" smtClean="0"/>
              <a:t>This method tells us how many variables we need to capture enough variability of both data. </a:t>
            </a:r>
          </a:p>
          <a:p>
            <a:endParaRPr lang="en-US" baseline="0" dirty="0" smtClean="0"/>
          </a:p>
          <a:p>
            <a:r>
              <a:rPr lang="en-US" baseline="0" dirty="0" smtClean="0"/>
              <a:t>If we increase the number of orthogonal too much, it will interrupt capturing the variability of the data. </a:t>
            </a:r>
          </a:p>
          <a:p>
            <a:endParaRPr lang="en-US" baseline="0" dirty="0" smtClean="0"/>
          </a:p>
          <a:p>
            <a:endParaRPr lang="en-US" baseline="0" dirty="0" smtClean="0"/>
          </a:p>
          <a:p>
            <a:endParaRPr lang="en-US" baseline="0"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D6240D8B-5574-594C-8206-F349CF2714F9}" type="slidenum">
              <a:rPr lang="en-US" smtClean="0"/>
              <a:t>19</a:t>
            </a:fld>
            <a:endParaRPr lang="en-US"/>
          </a:p>
        </p:txBody>
      </p:sp>
    </p:spTree>
    <p:extLst>
      <p:ext uri="{BB962C8B-B14F-4D97-AF65-F5344CB8AC3E}">
        <p14:creationId xmlns:p14="http://schemas.microsoft.com/office/powerpoint/2010/main" val="4847512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6240D8B-5574-594C-8206-F349CF2714F9}" type="slidenum">
              <a:rPr lang="en-US" smtClean="0"/>
              <a:t>2</a:t>
            </a:fld>
            <a:endParaRPr lang="en-US"/>
          </a:p>
        </p:txBody>
      </p:sp>
    </p:spTree>
    <p:extLst>
      <p:ext uri="{BB962C8B-B14F-4D97-AF65-F5344CB8AC3E}">
        <p14:creationId xmlns:p14="http://schemas.microsoft.com/office/powerpoint/2010/main" val="3843269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last</a:t>
            </a:r>
            <a:r>
              <a:rPr lang="en-US" baseline="0" dirty="0" smtClean="0"/>
              <a:t> option is what I like the most personally but its computationally the worst/slowest</a:t>
            </a:r>
            <a:r>
              <a:rPr lang="mr-IN" baseline="0" dirty="0" smtClean="0"/>
              <a:t>…</a:t>
            </a:r>
            <a:endParaRPr lang="en-US" baseline="0" dirty="0" smtClean="0"/>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*Explain how the 1. prediction error  2. </a:t>
            </a:r>
            <a:r>
              <a:rPr lang="en-US" baseline="0" dirty="0" err="1" smtClean="0"/>
              <a:t>adj</a:t>
            </a:r>
            <a:r>
              <a:rPr lang="en-US" baseline="0" dirty="0" smtClean="0"/>
              <a:t> R^2 are different !!!!</a:t>
            </a:r>
          </a:p>
          <a:p>
            <a:endParaRPr lang="en-US" baseline="0" dirty="0" smtClean="0"/>
          </a:p>
          <a:p>
            <a:r>
              <a:rPr lang="en-US" baseline="0" dirty="0" smtClean="0"/>
              <a:t>We do the 10-folds cross-validations and get the MSE, and list out the combinations with small MSE. </a:t>
            </a:r>
          </a:p>
          <a:p>
            <a:endParaRPr lang="en-US" baseline="0" dirty="0" smtClean="0"/>
          </a:p>
          <a:p>
            <a:r>
              <a:rPr lang="en-US" baseline="0" dirty="0" smtClean="0"/>
              <a:t>Since there is no strict rule, I personally list out top 5 or 10 combinations of list of number of variables with the smallest MSE, and then compare the prediction power (X joint by Y joint or vice versa) and decide from there</a:t>
            </a:r>
            <a:r>
              <a:rPr lang="mr-IN" baseline="0" dirty="0" smtClean="0"/>
              <a:t>…</a:t>
            </a:r>
            <a:endParaRPr lang="en-US" dirty="0" smtClean="0"/>
          </a:p>
          <a:p>
            <a:endParaRPr lang="en-US" dirty="0" smtClean="0"/>
          </a:p>
          <a:p>
            <a:r>
              <a:rPr lang="en-US" dirty="0" smtClean="0"/>
              <a:t>*Smallest</a:t>
            </a:r>
            <a:r>
              <a:rPr lang="en-US" baseline="0" dirty="0" smtClean="0"/>
              <a:t> MSE does not guarantee the best predictive power, so it is important for users to decide what option to go for</a:t>
            </a:r>
            <a:r>
              <a:rPr lang="mr-IN" baseline="0" dirty="0" smtClean="0"/>
              <a:t>…</a:t>
            </a:r>
            <a:r>
              <a:rPr lang="en-US" baseline="0" dirty="0" smtClean="0"/>
              <a:t> </a:t>
            </a:r>
          </a:p>
          <a:p>
            <a:endParaRPr lang="en-US" baseline="0" dirty="0" smtClean="0"/>
          </a:p>
          <a:p>
            <a:r>
              <a:rPr lang="en-US" baseline="0" dirty="0" smtClean="0"/>
              <a:t>This variance table is also useful to know how the variance is decomposed and how the two omics datasets are related.</a:t>
            </a:r>
          </a:p>
          <a:p>
            <a:endParaRPr lang="en-US" baseline="0" dirty="0" smtClean="0"/>
          </a:p>
          <a:p>
            <a:endParaRPr lang="en-US" baseline="0" dirty="0" smtClean="0"/>
          </a:p>
          <a:p>
            <a:endParaRPr lang="en-US" baseline="0" dirty="0" smtClean="0"/>
          </a:p>
          <a:p>
            <a:r>
              <a:rPr lang="en-US" baseline="0" dirty="0" smtClean="0"/>
              <a:t>For the further analysis, I will go for the last option (n = 6, </a:t>
            </a:r>
            <a:r>
              <a:rPr lang="en-US" baseline="0" dirty="0" err="1" smtClean="0"/>
              <a:t>nx</a:t>
            </a:r>
            <a:r>
              <a:rPr lang="en-US" baseline="0" dirty="0" smtClean="0"/>
              <a:t> = 1, </a:t>
            </a:r>
            <a:r>
              <a:rPr lang="en-US" baseline="0" dirty="0" err="1" smtClean="0"/>
              <a:t>ny</a:t>
            </a:r>
            <a:r>
              <a:rPr lang="en-US" baseline="0" dirty="0" smtClean="0"/>
              <a:t> = 7) as they are giving not huge MSE but gives a lot of predictability in joint!!!</a:t>
            </a:r>
            <a:endParaRPr lang="en-US" dirty="0" smtClean="0"/>
          </a:p>
          <a:p>
            <a:endParaRPr lang="en-US" dirty="0"/>
          </a:p>
        </p:txBody>
      </p:sp>
      <p:sp>
        <p:nvSpPr>
          <p:cNvPr id="4" name="Slide Number Placeholder 3"/>
          <p:cNvSpPr>
            <a:spLocks noGrp="1"/>
          </p:cNvSpPr>
          <p:nvPr>
            <p:ph type="sldNum" sz="quarter" idx="10"/>
          </p:nvPr>
        </p:nvSpPr>
        <p:spPr/>
        <p:txBody>
          <a:bodyPr/>
          <a:lstStyle/>
          <a:p>
            <a:fld id="{D6240D8B-5574-594C-8206-F349CF2714F9}" type="slidenum">
              <a:rPr lang="en-US" smtClean="0"/>
              <a:t>20</a:t>
            </a:fld>
            <a:endParaRPr lang="en-US"/>
          </a:p>
        </p:txBody>
      </p:sp>
    </p:spTree>
    <p:extLst>
      <p:ext uri="{BB962C8B-B14F-4D97-AF65-F5344CB8AC3E}">
        <p14:creationId xmlns:p14="http://schemas.microsoft.com/office/powerpoint/2010/main" val="15406165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 is another variation</a:t>
            </a:r>
            <a:r>
              <a:rPr lang="en-US" baseline="0" dirty="0" smtClean="0"/>
              <a:t> table to show the both absolute and relative variance. </a:t>
            </a:r>
          </a:p>
          <a:p>
            <a:endParaRPr lang="en-US" baseline="0" dirty="0" smtClean="0"/>
          </a:p>
          <a:p>
            <a:r>
              <a:rPr lang="en-US" baseline="0" dirty="0" smtClean="0"/>
              <a:t>Some people like to see how the absolute sum of squares. </a:t>
            </a:r>
          </a:p>
          <a:p>
            <a:endParaRPr lang="en-US" baseline="0" dirty="0" smtClean="0"/>
          </a:p>
          <a:p>
            <a:r>
              <a:rPr lang="en-US" dirty="0" smtClean="0"/>
              <a:t>Another</a:t>
            </a:r>
            <a:r>
              <a:rPr lang="en-US" baseline="0" dirty="0" smtClean="0"/>
              <a:t> table at the bottom shows how each component share the joint structures for both mRNA and protein. </a:t>
            </a:r>
          </a:p>
          <a:p>
            <a:endParaRPr lang="en-US" baseline="0" dirty="0" smtClean="0"/>
          </a:p>
          <a:p>
            <a:endParaRPr lang="en-US" baseline="0" dirty="0"/>
          </a:p>
          <a:p>
            <a:r>
              <a:rPr lang="en-US" baseline="0" dirty="0" smtClean="0"/>
              <a:t>How does these tables help you?: </a:t>
            </a:r>
          </a:p>
        </p:txBody>
      </p:sp>
      <p:sp>
        <p:nvSpPr>
          <p:cNvPr id="4" name="Slide Number Placeholder 3"/>
          <p:cNvSpPr>
            <a:spLocks noGrp="1"/>
          </p:cNvSpPr>
          <p:nvPr>
            <p:ph type="sldNum" sz="quarter" idx="10"/>
          </p:nvPr>
        </p:nvSpPr>
        <p:spPr/>
        <p:txBody>
          <a:bodyPr/>
          <a:lstStyle/>
          <a:p>
            <a:fld id="{D6240D8B-5574-594C-8206-F349CF2714F9}" type="slidenum">
              <a:rPr lang="en-US" smtClean="0"/>
              <a:t>21</a:t>
            </a:fld>
            <a:endParaRPr lang="en-US"/>
          </a:p>
        </p:txBody>
      </p:sp>
    </p:spTree>
    <p:extLst>
      <p:ext uri="{BB962C8B-B14F-4D97-AF65-F5344CB8AC3E}">
        <p14:creationId xmlns:p14="http://schemas.microsoft.com/office/powerpoint/2010/main" val="185322181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the variation</a:t>
            </a:r>
            <a:r>
              <a:rPr lang="en-US" baseline="0" dirty="0" smtClean="0"/>
              <a:t> </a:t>
            </a:r>
            <a:r>
              <a:rPr lang="en-US" dirty="0" smtClean="0"/>
              <a:t>plots. </a:t>
            </a:r>
          </a:p>
          <a:p>
            <a:endParaRPr lang="en-US" dirty="0" smtClean="0"/>
          </a:p>
          <a:p>
            <a:r>
              <a:rPr lang="en-US" dirty="0" smtClean="0"/>
              <a:t>SSQ for each variable can gives me some insights how each variable is important for different types of variations (joint, </a:t>
            </a:r>
            <a:r>
              <a:rPr lang="en-US" dirty="0" err="1" smtClean="0"/>
              <a:t>ortho</a:t>
            </a:r>
            <a:r>
              <a:rPr lang="en-US" dirty="0" smtClean="0"/>
              <a:t>, and noise). </a:t>
            </a:r>
          </a:p>
          <a:p>
            <a:r>
              <a:rPr lang="en-US" dirty="0" smtClean="0"/>
              <a:t>So, for example, we can visually</a:t>
            </a:r>
            <a:r>
              <a:rPr lang="en-US" baseline="0" dirty="0" smtClean="0"/>
              <a:t> </a:t>
            </a:r>
            <a:r>
              <a:rPr lang="en-US" baseline="0" dirty="0" err="1" smtClean="0"/>
              <a:t>grap</a:t>
            </a:r>
            <a:r>
              <a:rPr lang="en-US" baseline="0" dirty="0" smtClean="0"/>
              <a:t> the idea that there are more systematic and noise variations in our protein data when it comes to </a:t>
            </a:r>
            <a:r>
              <a:rPr lang="en-US" baseline="0" dirty="0" err="1" smtClean="0"/>
              <a:t>integratiging</a:t>
            </a:r>
            <a:r>
              <a:rPr lang="en-US" baseline="0" dirty="0" smtClean="0"/>
              <a:t> with the mRNA in NCI 60.  </a:t>
            </a:r>
            <a:endParaRPr lang="en-US" dirty="0" smtClean="0"/>
          </a:p>
          <a:p>
            <a:endParaRPr lang="en-US" dirty="0" smtClean="0"/>
          </a:p>
          <a:p>
            <a:r>
              <a:rPr lang="en-US" dirty="0" smtClean="0"/>
              <a:t>With the diagrams of these with variation tables can actually help us a lot to understand our O2PLS outputs. </a:t>
            </a:r>
          </a:p>
          <a:p>
            <a:endParaRPr lang="en-US" dirty="0" smtClean="0"/>
          </a:p>
          <a:p>
            <a:r>
              <a:rPr lang="en-US" dirty="0" smtClean="0"/>
              <a:t>Plots with the top 10 values tables! (and people</a:t>
            </a:r>
            <a:r>
              <a:rPr lang="en-US" baseline="0" dirty="0" smtClean="0"/>
              <a:t> can change how many values they want to show)</a:t>
            </a:r>
            <a:endParaRPr lang="en-US" dirty="0" smtClean="0"/>
          </a:p>
          <a:p>
            <a:endParaRPr lang="en-US" dirty="0" smtClean="0"/>
          </a:p>
          <a:p>
            <a:r>
              <a:rPr lang="en-US" dirty="0" smtClean="0"/>
              <a:t>*I sometimes include only protein plots, as there are way more variables in mRNA</a:t>
            </a:r>
            <a:r>
              <a:rPr lang="en-US" baseline="0" dirty="0" smtClean="0"/>
              <a:t> and just looks so complicated in the presentation</a:t>
            </a:r>
            <a:endParaRPr lang="en-US" dirty="0"/>
          </a:p>
        </p:txBody>
      </p:sp>
      <p:sp>
        <p:nvSpPr>
          <p:cNvPr id="4" name="Slide Number Placeholder 3"/>
          <p:cNvSpPr>
            <a:spLocks noGrp="1"/>
          </p:cNvSpPr>
          <p:nvPr>
            <p:ph type="sldNum" sz="quarter" idx="10"/>
          </p:nvPr>
        </p:nvSpPr>
        <p:spPr/>
        <p:txBody>
          <a:bodyPr/>
          <a:lstStyle/>
          <a:p>
            <a:fld id="{D6240D8B-5574-594C-8206-F349CF2714F9}" type="slidenum">
              <a:rPr lang="en-US" smtClean="0"/>
              <a:t>22</a:t>
            </a:fld>
            <a:endParaRPr lang="en-US"/>
          </a:p>
        </p:txBody>
      </p:sp>
    </p:spTree>
    <p:extLst>
      <p:ext uri="{BB962C8B-B14F-4D97-AF65-F5344CB8AC3E}">
        <p14:creationId xmlns:p14="http://schemas.microsoft.com/office/powerpoint/2010/main" val="132135057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Indicate relative importance</a:t>
            </a:r>
            <a:r>
              <a:rPr lang="en-US" baseline="0" dirty="0" smtClean="0"/>
              <a:t> </a:t>
            </a:r>
            <a:r>
              <a:rPr lang="en-US" dirty="0" smtClean="0"/>
              <a:t>of each variable to corresponding component in messenger RNA.</a:t>
            </a:r>
            <a:r>
              <a:rPr lang="en-US" baseline="0" dirty="0" smtClean="0"/>
              <a:t> </a:t>
            </a:r>
          </a:p>
          <a:p>
            <a:r>
              <a:rPr lang="en-US" baseline="0" dirty="0" smtClean="0"/>
              <a:t>In the picture left, I colored them based on chromosomes. For these datasets, it is just hard to see what chromosome groups attribute the most on each loading, but if &lt;show the right </a:t>
            </a:r>
            <a:r>
              <a:rPr lang="en-US" baseline="0" dirty="0" err="1" smtClean="0"/>
              <a:t>handside</a:t>
            </a:r>
            <a:r>
              <a:rPr lang="en-US" baseline="0" dirty="0" smtClean="0"/>
              <a:t> pic&gt; I </a:t>
            </a:r>
            <a:r>
              <a:rPr lang="en-US" baseline="0" dirty="0" err="1" smtClean="0"/>
              <a:t>uncolor</a:t>
            </a:r>
            <a:r>
              <a:rPr lang="en-US" baseline="0" dirty="0" smtClean="0"/>
              <a:t> them and shows the messenger RNA with the top 10 highest absolute values of </a:t>
            </a:r>
            <a:r>
              <a:rPr lang="en-US" baseline="0" dirty="0" err="1" smtClean="0"/>
              <a:t>euclidean</a:t>
            </a:r>
            <a:r>
              <a:rPr lang="en-US" baseline="0" dirty="0" smtClean="0"/>
              <a:t> distance from the origin, we can get better ideas.</a:t>
            </a:r>
            <a:endParaRPr lang="en-US" dirty="0"/>
          </a:p>
        </p:txBody>
      </p:sp>
      <p:sp>
        <p:nvSpPr>
          <p:cNvPr id="4" name="Slide Number Placeholder 3"/>
          <p:cNvSpPr>
            <a:spLocks noGrp="1"/>
          </p:cNvSpPr>
          <p:nvPr>
            <p:ph type="sldNum" sz="quarter" idx="10"/>
          </p:nvPr>
        </p:nvSpPr>
        <p:spPr/>
        <p:txBody>
          <a:bodyPr/>
          <a:lstStyle/>
          <a:p>
            <a:fld id="{D6240D8B-5574-594C-8206-F349CF2714F9}" type="slidenum">
              <a:rPr lang="en-US" smtClean="0"/>
              <a:t>23</a:t>
            </a:fld>
            <a:endParaRPr lang="en-US"/>
          </a:p>
        </p:txBody>
      </p:sp>
    </p:spTree>
    <p:extLst>
      <p:ext uri="{BB962C8B-B14F-4D97-AF65-F5344CB8AC3E}">
        <p14:creationId xmlns:p14="http://schemas.microsoft.com/office/powerpoint/2010/main" val="88040640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Indicate relative importance</a:t>
            </a:r>
            <a:r>
              <a:rPr lang="en-US" baseline="0" dirty="0" smtClean="0"/>
              <a:t> </a:t>
            </a:r>
            <a:r>
              <a:rPr lang="en-US" dirty="0" smtClean="0"/>
              <a:t>of each variable to corresponding component for protein,</a:t>
            </a:r>
            <a:r>
              <a:rPr lang="en-US" baseline="0" dirty="0" smtClean="0"/>
              <a:t> with groups of chromosomes. </a:t>
            </a:r>
            <a:endParaRPr lang="en-US" dirty="0"/>
          </a:p>
        </p:txBody>
      </p:sp>
      <p:sp>
        <p:nvSpPr>
          <p:cNvPr id="4" name="Slide Number Placeholder 3"/>
          <p:cNvSpPr>
            <a:spLocks noGrp="1"/>
          </p:cNvSpPr>
          <p:nvPr>
            <p:ph type="sldNum" sz="quarter" idx="10"/>
          </p:nvPr>
        </p:nvSpPr>
        <p:spPr/>
        <p:txBody>
          <a:bodyPr/>
          <a:lstStyle/>
          <a:p>
            <a:fld id="{D6240D8B-5574-594C-8206-F349CF2714F9}" type="slidenum">
              <a:rPr lang="en-US" smtClean="0"/>
              <a:t>24</a:t>
            </a:fld>
            <a:endParaRPr lang="en-US"/>
          </a:p>
        </p:txBody>
      </p:sp>
    </p:spTree>
    <p:extLst>
      <p:ext uri="{BB962C8B-B14F-4D97-AF65-F5344CB8AC3E}">
        <p14:creationId xmlns:p14="http://schemas.microsoft.com/office/powerpoint/2010/main" val="194517267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can see how different heights each variable gets. </a:t>
            </a:r>
          </a:p>
          <a:p>
            <a:r>
              <a:rPr lang="en-US" dirty="0" smtClean="0"/>
              <a:t>Remember the loadings stand for the importance to each variable to the corresponding subspace/score.</a:t>
            </a:r>
          </a:p>
          <a:p>
            <a:r>
              <a:rPr lang="en-US" dirty="0" smtClean="0"/>
              <a:t>And,</a:t>
            </a:r>
            <a:r>
              <a:rPr lang="en-US" baseline="0" dirty="0" smtClean="0"/>
              <a:t> we show tables for both sum of absolute values of joint and orthogonal and sum of absolute joint variables.</a:t>
            </a:r>
            <a:endParaRPr lang="en-US" dirty="0" smtClean="0"/>
          </a:p>
          <a:p>
            <a:endParaRPr lang="en-US" dirty="0" smtClean="0"/>
          </a:p>
          <a:p>
            <a:r>
              <a:rPr lang="en-US" dirty="0" smtClean="0"/>
              <a:t>"A high contribution to the SSQ does not guarantee high contribution to the loadings, as variance is not equal to covariance.”</a:t>
            </a:r>
          </a:p>
          <a:p>
            <a:endParaRPr lang="en-US" dirty="0" smtClean="0"/>
          </a:p>
          <a:p>
            <a:endParaRPr lang="en-US" dirty="0" smtClean="0"/>
          </a:p>
          <a:p>
            <a:r>
              <a:rPr lang="en-US" dirty="0" smtClean="0"/>
              <a:t>&lt;Show picture&gt; It might be helpful how the signs are different in joint and orthogonal loadings,</a:t>
            </a:r>
            <a:r>
              <a:rPr lang="en-US" baseline="0" dirty="0" smtClean="0"/>
              <a:t> since these variables are associated with the score in opposite directions.</a:t>
            </a:r>
            <a:endParaRPr lang="en-US" dirty="0" smtClean="0"/>
          </a:p>
          <a:p>
            <a:endParaRPr lang="en-US" dirty="0" smtClean="0"/>
          </a:p>
          <a:p>
            <a:endParaRPr lang="en-US" dirty="0" smtClean="0"/>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D6240D8B-5574-594C-8206-F349CF2714F9}" type="slidenum">
              <a:rPr lang="en-US" smtClean="0"/>
              <a:t>25</a:t>
            </a:fld>
            <a:endParaRPr lang="en-US"/>
          </a:p>
        </p:txBody>
      </p:sp>
    </p:spTree>
    <p:extLst>
      <p:ext uri="{BB962C8B-B14F-4D97-AF65-F5344CB8AC3E}">
        <p14:creationId xmlns:p14="http://schemas.microsoft.com/office/powerpoint/2010/main" val="196886877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Another plots of loading values with the texts of the smallest and biggest absolute values</a:t>
            </a:r>
            <a:r>
              <a:rPr lang="mr-IN" baseline="0" dirty="0" smtClean="0"/>
              <a:t>…</a:t>
            </a:r>
            <a:r>
              <a:rPr lang="en-US" baseline="0" dirty="0" smtClean="0"/>
              <a:t>. (this is loading </a:t>
            </a:r>
            <a:r>
              <a:rPr lang="en-US" baseline="0" dirty="0" err="1" smtClean="0"/>
              <a:t>v.s</a:t>
            </a:r>
            <a:r>
              <a:rPr lang="en-US" baseline="0" dirty="0" smtClean="0"/>
              <a:t>. variables)</a:t>
            </a:r>
            <a:endParaRPr lang="en-US" dirty="0" smtClean="0"/>
          </a:p>
          <a:p>
            <a:endParaRPr lang="en-US" dirty="0" smtClean="0"/>
          </a:p>
          <a:p>
            <a:r>
              <a:rPr lang="en-US" dirty="0" smtClean="0"/>
              <a:t>Loading values help us find the subgroups. (i.e. seems like chromosome 15, 16,</a:t>
            </a:r>
            <a:r>
              <a:rPr lang="en-US" baseline="0" dirty="0" smtClean="0"/>
              <a:t> 17 have the most significant variables)</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At least we can feel what variables are non-significant and significant, and if we know the groups and clusters, we might be able to get ideas which cluster/group is having high/low loadings. Last but not least, outlier can be spotted as well. </a:t>
            </a:r>
          </a:p>
          <a:p>
            <a:endParaRPr lang="en-US" dirty="0" smtClean="0"/>
          </a:p>
          <a:p>
            <a:endParaRPr lang="en-US" dirty="0" smtClean="0"/>
          </a:p>
          <a:p>
            <a:endParaRPr lang="en-US" dirty="0" smtClean="0"/>
          </a:p>
          <a:p>
            <a:r>
              <a:rPr lang="en-US" dirty="0" smtClean="0"/>
              <a:t>Users need to understand what each score represents. (Loading visualization can help users clarify them)</a:t>
            </a:r>
          </a:p>
          <a:p>
            <a:r>
              <a:rPr lang="en-US" dirty="0" smtClean="0"/>
              <a:t>The O2PLS algorithm itself would not give you an answer, and as like what PCA does, it is the users' responsibilities to interpret what each score represents. And, it is possible for people have different conclusions at the end based on their backgrounds. </a:t>
            </a:r>
          </a:p>
        </p:txBody>
      </p:sp>
      <p:sp>
        <p:nvSpPr>
          <p:cNvPr id="4" name="Slide Number Placeholder 3"/>
          <p:cNvSpPr>
            <a:spLocks noGrp="1"/>
          </p:cNvSpPr>
          <p:nvPr>
            <p:ph type="sldNum" sz="quarter" idx="10"/>
          </p:nvPr>
        </p:nvSpPr>
        <p:spPr/>
        <p:txBody>
          <a:bodyPr/>
          <a:lstStyle/>
          <a:p>
            <a:fld id="{D6240D8B-5574-594C-8206-F349CF2714F9}" type="slidenum">
              <a:rPr lang="en-US" smtClean="0"/>
              <a:t>26</a:t>
            </a:fld>
            <a:endParaRPr lang="en-US"/>
          </a:p>
        </p:txBody>
      </p:sp>
    </p:spTree>
    <p:extLst>
      <p:ext uri="{BB962C8B-B14F-4D97-AF65-F5344CB8AC3E}">
        <p14:creationId xmlns:p14="http://schemas.microsoft.com/office/powerpoint/2010/main" val="97636378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One good thing about O2PLS function is it provides the least square linear model of T and U. (i.e. U = TB_T + H, where B_T is a square matrix of representing regression </a:t>
            </a:r>
            <a:r>
              <a:rPr lang="en-US" dirty="0" err="1" smtClean="0"/>
              <a:t>coefficents</a:t>
            </a:r>
            <a:r>
              <a:rPr lang="en-US" dirty="0" smtClean="0"/>
              <a:t> for two models and H is</a:t>
            </a:r>
            <a:r>
              <a:rPr lang="en-US" baseline="0" dirty="0" smtClean="0"/>
              <a:t> a noise</a:t>
            </a:r>
            <a:r>
              <a:rPr lang="en-US" dirty="0" smtClean="0"/>
              <a:t>)</a:t>
            </a:r>
          </a:p>
          <a:p>
            <a:endParaRPr lang="en-US" dirty="0" smtClean="0"/>
          </a:p>
          <a:p>
            <a:r>
              <a:rPr lang="en-US" dirty="0" smtClean="0"/>
              <a:t>To</a:t>
            </a:r>
            <a:r>
              <a:rPr lang="en-US" baseline="0" dirty="0" smtClean="0"/>
              <a:t> see how perfect the prediction between each score, I plotted</a:t>
            </a:r>
          </a:p>
          <a:p>
            <a:endParaRPr lang="en-US" baseline="0" dirty="0" smtClean="0"/>
          </a:p>
          <a:p>
            <a:r>
              <a:rPr lang="en-US" baseline="0" dirty="0" smtClean="0"/>
              <a:t>residual </a:t>
            </a:r>
            <a:r>
              <a:rPr lang="en-US" baseline="0" dirty="0" err="1" smtClean="0"/>
              <a:t>v.s</a:t>
            </a:r>
            <a:r>
              <a:rPr lang="en-US" baseline="0" dirty="0" smtClean="0"/>
              <a:t>. fitted</a:t>
            </a:r>
          </a:p>
          <a:p>
            <a:r>
              <a:rPr lang="en-US" baseline="0" dirty="0" smtClean="0"/>
              <a:t>cook’s distance</a:t>
            </a:r>
          </a:p>
          <a:p>
            <a:r>
              <a:rPr lang="en-US" baseline="0" dirty="0" err="1" smtClean="0"/>
              <a:t>std</a:t>
            </a:r>
            <a:r>
              <a:rPr lang="en-US" baseline="0" dirty="0" smtClean="0"/>
              <a:t> residual </a:t>
            </a:r>
            <a:r>
              <a:rPr lang="en-US" baseline="0" dirty="0" err="1" smtClean="0"/>
              <a:t>v.s</a:t>
            </a:r>
            <a:r>
              <a:rPr lang="en-US" baseline="0" dirty="0" smtClean="0"/>
              <a:t>. leverage</a:t>
            </a:r>
          </a:p>
          <a:p>
            <a:r>
              <a:rPr lang="en-US" baseline="0" dirty="0" smtClean="0"/>
              <a:t>linear plot</a:t>
            </a:r>
          </a:p>
          <a:p>
            <a:endParaRPr lang="en-US" baseline="0" dirty="0" smtClean="0"/>
          </a:p>
          <a:p>
            <a:r>
              <a:rPr lang="en-US" baseline="0" dirty="0" smtClean="0"/>
              <a:t>and all the p-values and adjusted r-square, and coefficients.</a:t>
            </a:r>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D6240D8B-5574-594C-8206-F349CF2714F9}" type="slidenum">
              <a:rPr lang="en-US" smtClean="0"/>
              <a:t>27</a:t>
            </a:fld>
            <a:endParaRPr lang="en-US"/>
          </a:p>
        </p:txBody>
      </p:sp>
    </p:spTree>
    <p:extLst>
      <p:ext uri="{BB962C8B-B14F-4D97-AF65-F5344CB8AC3E}">
        <p14:creationId xmlns:p14="http://schemas.microsoft.com/office/powerpoint/2010/main" val="3813844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as the two</a:t>
            </a:r>
            <a:r>
              <a:rPr lang="en-US" baseline="0" dirty="0" smtClean="0"/>
              <a:t> joint scores have linear relationship, we could have another plots based on information of sample factors. </a:t>
            </a:r>
          </a:p>
          <a:p>
            <a:r>
              <a:rPr lang="en-US" dirty="0" smtClean="0"/>
              <a:t>This is different with PCA pc/score</a:t>
            </a:r>
            <a:r>
              <a:rPr lang="en-US" baseline="0" dirty="0" smtClean="0"/>
              <a:t> plots</a:t>
            </a:r>
            <a:r>
              <a:rPr lang="mr-IN" baseline="0" dirty="0" smtClean="0"/>
              <a:t>…</a:t>
            </a:r>
            <a:r>
              <a:rPr lang="en-US" baseline="0" dirty="0" smtClean="0"/>
              <a:t> WE are getting two scores from two different datasets. (so, PCA used to be 1D, then this can be considered as 2D)</a:t>
            </a:r>
            <a:endParaRPr lang="en-US" dirty="0" smtClean="0"/>
          </a:p>
          <a:p>
            <a:endParaRPr lang="en-US" dirty="0" smtClean="0"/>
          </a:p>
          <a:p>
            <a:r>
              <a:rPr lang="en-US" dirty="0" smtClean="0"/>
              <a:t>*Two plots based on different factors/groups</a:t>
            </a:r>
          </a:p>
          <a:p>
            <a:endParaRPr lang="en-US" dirty="0" smtClean="0"/>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(*TP 53 mutation is </a:t>
            </a:r>
            <a:r>
              <a:rPr lang="mr-IN" baseline="0" dirty="0" smtClean="0"/>
              <a:t>…</a:t>
            </a:r>
            <a:r>
              <a:rPr lang="en-US" baseline="0" dirty="0" smtClean="0"/>
              <a:t>)</a:t>
            </a:r>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(*epithelial is </a:t>
            </a:r>
            <a:r>
              <a:rPr lang="mr-IN" baseline="0" dirty="0" smtClean="0"/>
              <a:t>…</a:t>
            </a:r>
            <a:r>
              <a:rPr lang="en-US" baseline="0" dirty="0" smtClean="0"/>
              <a:t>)</a:t>
            </a:r>
          </a:p>
          <a:p>
            <a:endParaRPr lang="en-US" dirty="0"/>
          </a:p>
        </p:txBody>
      </p:sp>
      <p:sp>
        <p:nvSpPr>
          <p:cNvPr id="4" name="Slide Number Placeholder 3"/>
          <p:cNvSpPr>
            <a:spLocks noGrp="1"/>
          </p:cNvSpPr>
          <p:nvPr>
            <p:ph type="sldNum" sz="quarter" idx="10"/>
          </p:nvPr>
        </p:nvSpPr>
        <p:spPr/>
        <p:txBody>
          <a:bodyPr/>
          <a:lstStyle/>
          <a:p>
            <a:fld id="{D6240D8B-5574-594C-8206-F349CF2714F9}" type="slidenum">
              <a:rPr lang="en-US" smtClean="0"/>
              <a:t>28</a:t>
            </a:fld>
            <a:endParaRPr lang="en-US"/>
          </a:p>
        </p:txBody>
      </p:sp>
    </p:spTree>
    <p:extLst>
      <p:ext uri="{BB962C8B-B14F-4D97-AF65-F5344CB8AC3E}">
        <p14:creationId xmlns:p14="http://schemas.microsoft.com/office/powerpoint/2010/main" val="40438224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Correlation</a:t>
            </a:r>
            <a:r>
              <a:rPr lang="en-US" baseline="0" dirty="0" smtClean="0"/>
              <a:t> with original protein variables (60 by 162) with scores (60 by 6). This can be interpreted in the same way as PCA correlation circle</a:t>
            </a:r>
          </a:p>
          <a:p>
            <a:endParaRPr lang="en-US" baseline="0" dirty="0" smtClean="0"/>
          </a:p>
          <a:p>
            <a:r>
              <a:rPr lang="en-US" baseline="0" dirty="0" smtClean="0"/>
              <a:t>The radius of the circles is 1, meaning that as the maximum length of arrows are all 1, and the closer to the circle, it means it shows some correlations better. Also, the direction of the arrows gives some interpretations.</a:t>
            </a:r>
          </a:p>
          <a:p>
            <a:endParaRPr lang="en-US" baseline="0" dirty="0" smtClean="0"/>
          </a:p>
          <a:p>
            <a:pPr marL="228600" indent="-228600">
              <a:buAutoNum type="arabicPeriod"/>
            </a:pPr>
            <a:r>
              <a:rPr lang="en-US" baseline="0" dirty="0" smtClean="0"/>
              <a:t>getting the five absolute values of high pc1 and five absolute values of high pc2</a:t>
            </a:r>
          </a:p>
          <a:p>
            <a:pPr marL="228600" indent="-228600">
              <a:buAutoNum type="arabicPeriod"/>
            </a:pPr>
            <a:r>
              <a:rPr lang="en-US" baseline="0" dirty="0" smtClean="0"/>
              <a:t>getting the 10 high length </a:t>
            </a:r>
          </a:p>
          <a:p>
            <a:pPr marL="228600" indent="-228600">
              <a:buAutoNum type="arabicPeriod"/>
            </a:pPr>
            <a:endParaRPr lang="en-US" baseline="0" dirty="0" smtClean="0"/>
          </a:p>
          <a:p>
            <a:pPr marL="228600" indent="-228600">
              <a:buAutoNum type="arabicPeriod"/>
            </a:pPr>
            <a:endParaRPr lang="en-US" baseline="0" dirty="0" smtClean="0"/>
          </a:p>
        </p:txBody>
      </p:sp>
      <p:sp>
        <p:nvSpPr>
          <p:cNvPr id="4" name="Slide Number Placeholder 3"/>
          <p:cNvSpPr>
            <a:spLocks noGrp="1"/>
          </p:cNvSpPr>
          <p:nvPr>
            <p:ph type="sldNum" sz="quarter" idx="10"/>
          </p:nvPr>
        </p:nvSpPr>
        <p:spPr/>
        <p:txBody>
          <a:bodyPr/>
          <a:lstStyle/>
          <a:p>
            <a:fld id="{D6240D8B-5574-594C-8206-F349CF2714F9}" type="slidenum">
              <a:rPr lang="en-US" smtClean="0"/>
              <a:t>29</a:t>
            </a:fld>
            <a:endParaRPr lang="en-US"/>
          </a:p>
        </p:txBody>
      </p:sp>
    </p:spTree>
    <p:extLst>
      <p:ext uri="{BB962C8B-B14F-4D97-AF65-F5344CB8AC3E}">
        <p14:creationId xmlns:p14="http://schemas.microsoft.com/office/powerpoint/2010/main" val="3528198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6240D8B-5574-594C-8206-F349CF2714F9}" type="slidenum">
              <a:rPr lang="en-US" smtClean="0"/>
              <a:t>3</a:t>
            </a:fld>
            <a:endParaRPr lang="en-US"/>
          </a:p>
        </p:txBody>
      </p:sp>
    </p:spTree>
    <p:extLst>
      <p:ext uri="{BB962C8B-B14F-4D97-AF65-F5344CB8AC3E}">
        <p14:creationId xmlns:p14="http://schemas.microsoft.com/office/powerpoint/2010/main" val="214589521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another beautiful</a:t>
            </a:r>
            <a:r>
              <a:rPr lang="en-US" baseline="0" dirty="0" smtClean="0"/>
              <a:t> </a:t>
            </a:r>
            <a:r>
              <a:rPr lang="en-US" dirty="0" smtClean="0"/>
              <a:t>thing about O2PLS</a:t>
            </a:r>
            <a:r>
              <a:rPr lang="en-US" baseline="0" dirty="0" smtClean="0"/>
              <a:t> is we can apply PCA or other dimension reduction methods to understand the entire O2PLS models without losing much interpretation. </a:t>
            </a:r>
          </a:p>
          <a:p>
            <a:endParaRPr lang="en-US" baseline="0" dirty="0" smtClean="0"/>
          </a:p>
          <a:p>
            <a:pPr marL="228600" indent="-228600">
              <a:buAutoNum type="arabicPeriod"/>
            </a:pPr>
            <a:r>
              <a:rPr lang="en-US" baseline="0" dirty="0" smtClean="0"/>
              <a:t>The first score plot on age</a:t>
            </a:r>
          </a:p>
          <a:p>
            <a:pPr marL="228600" indent="-228600">
              <a:buAutoNum type="arabicPeriod"/>
            </a:pPr>
            <a:endParaRPr lang="en-US" baseline="0" dirty="0" smtClean="0"/>
          </a:p>
          <a:p>
            <a:pPr marL="228600" indent="-228600">
              <a:buAutoNum type="arabicPeriod"/>
            </a:pPr>
            <a:endParaRPr lang="en-US" baseline="0" dirty="0" smtClean="0"/>
          </a:p>
          <a:p>
            <a:pPr marL="228600" indent="-228600">
              <a:buAutoNum type="arabicPeriod"/>
            </a:pPr>
            <a:r>
              <a:rPr lang="en-US" baseline="0" dirty="0" smtClean="0"/>
              <a:t>The second score plot on TP53 mutation</a:t>
            </a:r>
          </a:p>
          <a:p>
            <a:pPr marL="228600" indent="-228600">
              <a:buAutoNum type="arabicPeriod"/>
            </a:pPr>
            <a:endParaRPr lang="en-US" baseline="0" dirty="0" smtClean="0"/>
          </a:p>
          <a:p>
            <a:pPr marL="228600" indent="-228600">
              <a:buAutoNum type="arabicPeriod"/>
            </a:pPr>
            <a:endParaRPr lang="en-US" baseline="0" dirty="0" smtClean="0"/>
          </a:p>
          <a:p>
            <a:pPr marL="228600" indent="-228600">
              <a:buAutoNum type="arabicPeriod"/>
            </a:pPr>
            <a:r>
              <a:rPr lang="en-US" baseline="0" dirty="0" smtClean="0"/>
              <a:t>The third score plot on epithelial</a:t>
            </a:r>
          </a:p>
          <a:p>
            <a:pPr marL="228600" indent="-228600">
              <a:buAutoNum type="arabicPeriod"/>
            </a:pPr>
            <a:endParaRPr lang="en-US" dirty="0"/>
          </a:p>
        </p:txBody>
      </p:sp>
      <p:sp>
        <p:nvSpPr>
          <p:cNvPr id="4" name="Slide Number Placeholder 3"/>
          <p:cNvSpPr>
            <a:spLocks noGrp="1"/>
          </p:cNvSpPr>
          <p:nvPr>
            <p:ph type="sldNum" sz="quarter" idx="10"/>
          </p:nvPr>
        </p:nvSpPr>
        <p:spPr/>
        <p:txBody>
          <a:bodyPr/>
          <a:lstStyle/>
          <a:p>
            <a:fld id="{D6240D8B-5574-594C-8206-F349CF2714F9}" type="slidenum">
              <a:rPr lang="en-US" smtClean="0"/>
              <a:t>30</a:t>
            </a:fld>
            <a:endParaRPr lang="en-US"/>
          </a:p>
        </p:txBody>
      </p:sp>
    </p:spTree>
    <p:extLst>
      <p:ext uri="{BB962C8B-B14F-4D97-AF65-F5344CB8AC3E}">
        <p14:creationId xmlns:p14="http://schemas.microsoft.com/office/powerpoint/2010/main" val="147024522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this correlation</a:t>
            </a:r>
            <a:r>
              <a:rPr lang="en-US" baseline="0" dirty="0" smtClean="0"/>
              <a:t> diagrams clearly show why O2PLS is outperforming univariate correlation approach.</a:t>
            </a:r>
          </a:p>
          <a:p>
            <a:endParaRPr lang="en-US" baseline="0" dirty="0" smtClean="0"/>
          </a:p>
          <a:p>
            <a:r>
              <a:rPr lang="en-US" dirty="0" smtClean="0"/>
              <a:t>Add cross on no significant coefficient</a:t>
            </a:r>
            <a:r>
              <a:rPr lang="en-US" baseline="0" dirty="0" smtClean="0"/>
              <a:t> &amp; </a:t>
            </a:r>
            <a:r>
              <a:rPr lang="en-US" baseline="0" dirty="0" err="1" smtClean="0"/>
              <a:t>hierarchial</a:t>
            </a:r>
            <a:r>
              <a:rPr lang="en-US" baseline="0" dirty="0" smtClean="0"/>
              <a:t> clustering and divide by boxes &amp; correlation circles</a:t>
            </a:r>
            <a:endParaRPr lang="en-US" dirty="0"/>
          </a:p>
        </p:txBody>
      </p:sp>
      <p:sp>
        <p:nvSpPr>
          <p:cNvPr id="4" name="Slide Number Placeholder 3"/>
          <p:cNvSpPr>
            <a:spLocks noGrp="1"/>
          </p:cNvSpPr>
          <p:nvPr>
            <p:ph type="sldNum" sz="quarter" idx="10"/>
          </p:nvPr>
        </p:nvSpPr>
        <p:spPr/>
        <p:txBody>
          <a:bodyPr/>
          <a:lstStyle/>
          <a:p>
            <a:fld id="{D6240D8B-5574-594C-8206-F349CF2714F9}" type="slidenum">
              <a:rPr lang="en-US" smtClean="0"/>
              <a:t>31</a:t>
            </a:fld>
            <a:endParaRPr lang="en-US"/>
          </a:p>
        </p:txBody>
      </p:sp>
    </p:spTree>
    <p:extLst>
      <p:ext uri="{BB962C8B-B14F-4D97-AF65-F5344CB8AC3E}">
        <p14:creationId xmlns:p14="http://schemas.microsoft.com/office/powerpoint/2010/main" val="56805508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a:t>
            </a:r>
            <a:r>
              <a:rPr lang="en-US" baseline="0" dirty="0" smtClean="0"/>
              <a:t> the website, it will look way more cooler than this. you can simply move around the boxes vertically, so it would visually better and easier to see the names. </a:t>
            </a:r>
            <a:endParaRPr lang="en-US" dirty="0" smtClean="0"/>
          </a:p>
          <a:p>
            <a:endParaRPr lang="en-US" dirty="0" smtClean="0"/>
          </a:p>
          <a:p>
            <a:r>
              <a:rPr lang="en-US" dirty="0" smtClean="0"/>
              <a:t>Left diagram: Samples</a:t>
            </a:r>
            <a:r>
              <a:rPr lang="en-US" baseline="0" dirty="0" smtClean="0"/>
              <a:t> age ~ Epithelial ~ mutation</a:t>
            </a:r>
            <a:endParaRPr lang="en-US" dirty="0" smtClean="0"/>
          </a:p>
          <a:p>
            <a:endParaRPr lang="en-US" dirty="0" smtClean="0"/>
          </a:p>
          <a:p>
            <a:r>
              <a:rPr lang="en-US" dirty="0" smtClean="0"/>
              <a:t>Right</a:t>
            </a:r>
            <a:r>
              <a:rPr lang="en-US" baseline="0" dirty="0" smtClean="0"/>
              <a:t> diagram: Get the </a:t>
            </a:r>
            <a:r>
              <a:rPr lang="en-US" baseline="0" dirty="0" err="1" smtClean="0"/>
              <a:t>rowsums</a:t>
            </a:r>
            <a:r>
              <a:rPr lang="en-US" baseline="0" dirty="0" smtClean="0"/>
              <a:t> for joint loading matrices for both datasets, and get the top 50 mRNA and Proteins from these </a:t>
            </a:r>
            <a:r>
              <a:rPr lang="en-US" baseline="0" dirty="0" err="1" smtClean="0"/>
              <a:t>rowsums</a:t>
            </a:r>
            <a:r>
              <a:rPr lang="en-US" baseline="0" dirty="0" smtClean="0"/>
              <a:t>, and save the name of the variables, get linear correlations.</a:t>
            </a:r>
            <a:endParaRPr lang="en-US" dirty="0"/>
          </a:p>
        </p:txBody>
      </p:sp>
      <p:sp>
        <p:nvSpPr>
          <p:cNvPr id="4" name="Slide Number Placeholder 3"/>
          <p:cNvSpPr>
            <a:spLocks noGrp="1"/>
          </p:cNvSpPr>
          <p:nvPr>
            <p:ph type="sldNum" sz="quarter" idx="10"/>
          </p:nvPr>
        </p:nvSpPr>
        <p:spPr/>
        <p:txBody>
          <a:bodyPr/>
          <a:lstStyle/>
          <a:p>
            <a:fld id="{D6240D8B-5574-594C-8206-F349CF2714F9}" type="slidenum">
              <a:rPr lang="en-US" smtClean="0"/>
              <a:t>32</a:t>
            </a:fld>
            <a:endParaRPr lang="en-US"/>
          </a:p>
        </p:txBody>
      </p:sp>
    </p:spTree>
    <p:extLst>
      <p:ext uri="{BB962C8B-B14F-4D97-AF65-F5344CB8AC3E}">
        <p14:creationId xmlns:p14="http://schemas.microsoft.com/office/powerpoint/2010/main" val="151420262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Languages</a:t>
            </a:r>
            <a:r>
              <a:rPr lang="en-US" baseline="0" dirty="0" smtClean="0"/>
              <a:t> and Tools</a:t>
            </a:r>
            <a:r>
              <a:rPr lang="en-US" dirty="0" smtClean="0"/>
              <a:t> </a:t>
            </a:r>
            <a:r>
              <a:rPr lang="en-US" baseline="0" dirty="0" smtClean="0"/>
              <a:t>using: ajax, java, R, </a:t>
            </a:r>
            <a:r>
              <a:rPr lang="en-US" baseline="0" dirty="0" err="1" smtClean="0"/>
              <a:t>xhtml</a:t>
            </a:r>
            <a:r>
              <a:rPr lang="en-US" baseline="0" dirty="0" smtClean="0"/>
              <a:t>, </a:t>
            </a:r>
            <a:r>
              <a:rPr lang="en-US" baseline="0" dirty="0" err="1" smtClean="0"/>
              <a:t>css</a:t>
            </a:r>
            <a:endParaRPr lang="en-US" baseline="0" dirty="0" smtClean="0"/>
          </a:p>
          <a:p>
            <a:endParaRPr lang="en-US" baseline="0" dirty="0" smtClean="0"/>
          </a:p>
          <a:p>
            <a:r>
              <a:rPr lang="en-US" baseline="0" dirty="0" smtClean="0"/>
              <a:t>Backend statistical computation is implemented with R.</a:t>
            </a:r>
          </a:p>
          <a:p>
            <a:endParaRPr lang="en-US" baseline="0" dirty="0" smtClean="0"/>
          </a:p>
          <a:p>
            <a:r>
              <a:rPr lang="en-US" baseline="0" dirty="0" smtClean="0"/>
              <a:t>Java server technology using </a:t>
            </a:r>
            <a:r>
              <a:rPr lang="en-US" baseline="0" dirty="0" err="1" smtClean="0"/>
              <a:t>Primefaces</a:t>
            </a:r>
            <a:r>
              <a:rPr lang="en-US" baseline="0" dirty="0" smtClean="0"/>
              <a:t> library.</a:t>
            </a:r>
          </a:p>
          <a:p>
            <a:endParaRPr lang="en-US" baseline="0" dirty="0" smtClean="0"/>
          </a:p>
          <a:p>
            <a:r>
              <a:rPr lang="en-US" sz="1200" b="0" i="0" kern="1200" dirty="0" smtClean="0">
                <a:solidFill>
                  <a:schemeClr val="tx1"/>
                </a:solidFill>
                <a:effectLst/>
                <a:latin typeface="+mn-lt"/>
                <a:ea typeface="+mn-ea"/>
                <a:cs typeface="+mn-cs"/>
              </a:rPr>
              <a:t>AJAX allows web pages to be updated asynchronously by exchanging data with a web server behind the scenes. This means that it is possible to update parts of a web page, without reloading the whole page. (cited)</a:t>
            </a:r>
            <a:endParaRPr lang="en-US" baseline="0" dirty="0" smtClean="0"/>
          </a:p>
          <a:p>
            <a:endParaRPr lang="en-US" baseline="0" dirty="0" smtClean="0"/>
          </a:p>
          <a:p>
            <a:r>
              <a:rPr lang="en-US" sz="1200" b="1" i="0" kern="1200" dirty="0" smtClean="0">
                <a:solidFill>
                  <a:schemeClr val="tx1"/>
                </a:solidFill>
                <a:effectLst/>
                <a:latin typeface="+mn-lt"/>
                <a:ea typeface="+mn-ea"/>
                <a:cs typeface="+mn-cs"/>
              </a:rPr>
              <a:t>XHTML</a:t>
            </a:r>
            <a:r>
              <a:rPr lang="en-US" sz="1200" b="0" i="0" kern="1200" dirty="0" smtClean="0">
                <a:solidFill>
                  <a:schemeClr val="tx1"/>
                </a:solidFill>
                <a:effectLst/>
                <a:latin typeface="+mn-lt"/>
                <a:ea typeface="+mn-ea"/>
                <a:cs typeface="+mn-cs"/>
              </a:rPr>
              <a:t> is based on </a:t>
            </a:r>
            <a:r>
              <a:rPr lang="en-US" sz="1200" b="1" i="0" kern="1200" dirty="0" smtClean="0">
                <a:solidFill>
                  <a:schemeClr val="tx1"/>
                </a:solidFill>
                <a:effectLst/>
                <a:latin typeface="+mn-lt"/>
                <a:ea typeface="+mn-ea"/>
                <a:cs typeface="+mn-cs"/>
              </a:rPr>
              <a:t>XML</a:t>
            </a:r>
            <a:r>
              <a:rPr lang="en-US" sz="1200" b="0" i="0" kern="1200" dirty="0" smtClean="0">
                <a:solidFill>
                  <a:schemeClr val="tx1"/>
                </a:solidFill>
                <a:effectLst/>
                <a:latin typeface="+mn-lt"/>
                <a:ea typeface="+mn-ea"/>
                <a:cs typeface="+mn-cs"/>
              </a:rPr>
              <a:t>, and thus requires the source to be well-formed. Since XHTML is more strict than HTML, less pre-processing is needed by the rendering engine. (cited)</a:t>
            </a:r>
            <a:endParaRPr lang="en-US" baseline="0" dirty="0" smtClean="0"/>
          </a:p>
          <a:p>
            <a:endParaRPr lang="en-US" dirty="0" smtClean="0"/>
          </a:p>
          <a:p>
            <a:r>
              <a:rPr lang="en-US" dirty="0" smtClean="0"/>
              <a:t>https://www.w3schools.com/HTML/</a:t>
            </a:r>
            <a:r>
              <a:rPr lang="en-US" dirty="0" err="1" smtClean="0"/>
              <a:t>html_xhtml.asp</a:t>
            </a:r>
            <a:endParaRPr lang="en-US" dirty="0" smtClean="0"/>
          </a:p>
          <a:p>
            <a:r>
              <a:rPr lang="en-US" dirty="0" smtClean="0"/>
              <a:t>https://</a:t>
            </a:r>
            <a:r>
              <a:rPr lang="en-US" dirty="0" err="1" smtClean="0"/>
              <a:t>www.educba.com</a:t>
            </a:r>
            <a:r>
              <a:rPr lang="en-US" dirty="0" smtClean="0"/>
              <a:t>/html-vs-</a:t>
            </a:r>
            <a:r>
              <a:rPr lang="en-US" dirty="0" err="1" smtClean="0"/>
              <a:t>xhtml</a:t>
            </a:r>
            <a:r>
              <a:rPr lang="en-US" smtClean="0"/>
              <a:t>/</a:t>
            </a:r>
          </a:p>
          <a:p>
            <a:endParaRPr lang="en-US" smtClean="0"/>
          </a:p>
          <a:p>
            <a:endParaRPr lang="en-US" dirty="0"/>
          </a:p>
        </p:txBody>
      </p:sp>
      <p:sp>
        <p:nvSpPr>
          <p:cNvPr id="4" name="Slide Number Placeholder 3"/>
          <p:cNvSpPr>
            <a:spLocks noGrp="1"/>
          </p:cNvSpPr>
          <p:nvPr>
            <p:ph type="sldNum" sz="quarter" idx="10"/>
          </p:nvPr>
        </p:nvSpPr>
        <p:spPr/>
        <p:txBody>
          <a:bodyPr/>
          <a:lstStyle/>
          <a:p>
            <a:fld id="{D6240D8B-5574-594C-8206-F349CF2714F9}" type="slidenum">
              <a:rPr lang="en-US" smtClean="0"/>
              <a:t>33</a:t>
            </a:fld>
            <a:endParaRPr lang="en-US"/>
          </a:p>
        </p:txBody>
      </p:sp>
    </p:spTree>
    <p:extLst>
      <p:ext uri="{BB962C8B-B14F-4D97-AF65-F5344CB8AC3E}">
        <p14:creationId xmlns:p14="http://schemas.microsoft.com/office/powerpoint/2010/main" val="27135762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AFC62E-854E-794C-B4E6-82FFBD234A64}" type="slidenum">
              <a:rPr lang="en-US" smtClean="0"/>
              <a:t>34</a:t>
            </a:fld>
            <a:endParaRPr lang="en-US"/>
          </a:p>
        </p:txBody>
      </p:sp>
    </p:spTree>
    <p:extLst>
      <p:ext uri="{BB962C8B-B14F-4D97-AF65-F5344CB8AC3E}">
        <p14:creationId xmlns:p14="http://schemas.microsoft.com/office/powerpoint/2010/main" val="109325810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6240D8B-5574-594C-8206-F349CF2714F9}" type="slidenum">
              <a:rPr lang="en-US" smtClean="0"/>
              <a:t>35</a:t>
            </a:fld>
            <a:endParaRPr lang="en-US"/>
          </a:p>
        </p:txBody>
      </p:sp>
    </p:spTree>
    <p:extLst>
      <p:ext uri="{BB962C8B-B14F-4D97-AF65-F5344CB8AC3E}">
        <p14:creationId xmlns:p14="http://schemas.microsoft.com/office/powerpoint/2010/main" val="19030677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ko-KR" dirty="0" smtClean="0"/>
              <a:t>1.</a:t>
            </a:r>
            <a:r>
              <a:rPr lang="ko-KR" altLang="en-US" baseline="0" dirty="0" smtClean="0"/>
              <a:t> </a:t>
            </a:r>
            <a:r>
              <a:rPr lang="en-US" dirty="0" err="1" smtClean="0"/>
              <a:t>mixOmics</a:t>
            </a:r>
            <a:r>
              <a:rPr lang="en-US" baseline="0" dirty="0" smtClean="0"/>
              <a:t> website</a:t>
            </a:r>
            <a:endParaRPr lang="en-US" baseline="0" dirty="0" smtClean="0"/>
          </a:p>
          <a:p>
            <a:r>
              <a:rPr lang="en-US" baseline="0" dirty="0" smtClean="0"/>
              <a:t>2. </a:t>
            </a:r>
            <a:r>
              <a:rPr lang="en-US" baseline="0" dirty="0" err="1" smtClean="0"/>
              <a:t>OmicsPLS</a:t>
            </a:r>
            <a:r>
              <a:rPr lang="en-US" baseline="0" dirty="0" smtClean="0"/>
              <a:t> </a:t>
            </a:r>
            <a:r>
              <a:rPr lang="en-US" altLang="ko-KR" baseline="0" dirty="0" smtClean="0"/>
              <a:t>-&gt;</a:t>
            </a:r>
            <a:r>
              <a:rPr lang="ko-KR" altLang="en-US" baseline="0" dirty="0" smtClean="0"/>
              <a:t> </a:t>
            </a:r>
            <a:r>
              <a:rPr lang="en-US" altLang="ko-KR" baseline="0" dirty="0" smtClean="0"/>
              <a:t>O2</a:t>
            </a:r>
            <a:r>
              <a:rPr lang="en-US" baseline="0" dirty="0" smtClean="0"/>
              <a:t>PLS </a:t>
            </a:r>
            <a:r>
              <a:rPr lang="en-US" sz="1200" dirty="0" smtClean="0">
                <a:latin typeface="Arial" charset="0"/>
                <a:ea typeface="Arial" charset="0"/>
                <a:cs typeface="Arial" charset="0"/>
              </a:rPr>
              <a:t>R package for O2PLS</a:t>
            </a:r>
          </a:p>
          <a:p>
            <a:endParaRPr lang="en-US" sz="1200" dirty="0" smtClean="0">
              <a:latin typeface="Arial" charset="0"/>
              <a:ea typeface="Arial" charset="0"/>
              <a:cs typeface="Arial" charset="0"/>
            </a:endParaRPr>
          </a:p>
          <a:p>
            <a:r>
              <a:rPr lang="en-US" sz="1200" dirty="0" smtClean="0">
                <a:latin typeface="Arial" charset="0"/>
                <a:ea typeface="Arial" charset="0"/>
                <a:cs typeface="Arial" charset="0"/>
              </a:rPr>
              <a:t>4. Collecting </a:t>
            </a:r>
            <a:r>
              <a:rPr lang="en-US" sz="1200" dirty="0" smtClean="0">
                <a:latin typeface="Arial" charset="0"/>
                <a:ea typeface="Arial" charset="0"/>
                <a:cs typeface="Arial" charset="0"/>
              </a:rPr>
              <a:t>good datasets</a:t>
            </a:r>
            <a:r>
              <a:rPr lang="en-US" sz="1200" baseline="0" dirty="0" smtClean="0">
                <a:latin typeface="Arial" charset="0"/>
                <a:ea typeface="Arial" charset="0"/>
                <a:cs typeface="Arial" charset="0"/>
              </a:rPr>
              <a:t> can be really useful as I m trying to make the lists of the example datasets for the website; this is pretty harder than I </a:t>
            </a:r>
            <a:r>
              <a:rPr lang="en-US" sz="1200" baseline="0" dirty="0" smtClean="0">
                <a:latin typeface="Arial" charset="0"/>
                <a:ea typeface="Arial" charset="0"/>
                <a:cs typeface="Arial" charset="0"/>
              </a:rPr>
              <a:t>thought</a:t>
            </a:r>
          </a:p>
          <a:p>
            <a:endParaRPr lang="en-US" sz="1200" baseline="0" dirty="0" smtClean="0">
              <a:latin typeface="Arial" charset="0"/>
              <a:ea typeface="Arial" charset="0"/>
              <a:cs typeface="Arial" charset="0"/>
            </a:endParaRPr>
          </a:p>
          <a:p>
            <a:r>
              <a:rPr lang="en-US" sz="1200" baseline="0" dirty="0" smtClean="0">
                <a:latin typeface="Arial" charset="0"/>
                <a:ea typeface="Arial" charset="0"/>
                <a:cs typeface="Arial" charset="0"/>
              </a:rPr>
              <a:t>5&amp;6. </a:t>
            </a:r>
            <a:r>
              <a:rPr lang="en-US" sz="1200" dirty="0" smtClean="0">
                <a:latin typeface="Arial" charset="0"/>
                <a:ea typeface="Arial" charset="0"/>
                <a:cs typeface="Arial" charset="0"/>
              </a:rPr>
              <a:t>I</a:t>
            </a:r>
            <a:r>
              <a:rPr lang="en-US" sz="1200" baseline="0" dirty="0" smtClean="0">
                <a:latin typeface="Arial" charset="0"/>
                <a:ea typeface="Arial" charset="0"/>
                <a:cs typeface="Arial" charset="0"/>
              </a:rPr>
              <a:t> </a:t>
            </a:r>
            <a:r>
              <a:rPr lang="en-US" sz="1200" baseline="0" dirty="0" smtClean="0">
                <a:latin typeface="Arial" charset="0"/>
                <a:ea typeface="Arial" charset="0"/>
                <a:cs typeface="Arial" charset="0"/>
              </a:rPr>
              <a:t>am mostly working on developing already-existed tools and make it more user-friendly &amp; public!!! </a:t>
            </a:r>
            <a:r>
              <a:rPr lang="en-US" sz="1200" baseline="0" dirty="0" smtClean="0">
                <a:latin typeface="Arial" charset="0"/>
                <a:ea typeface="Arial" charset="0"/>
                <a:cs typeface="Arial" charset="0"/>
                <a:sym typeface="Wingdings"/>
              </a:rPr>
              <a:t>(red highlights)</a:t>
            </a:r>
          </a:p>
          <a:p>
            <a:endParaRPr lang="en-US" sz="1200" baseline="0" dirty="0" smtClean="0">
              <a:latin typeface="Arial" charset="0"/>
              <a:ea typeface="Arial" charset="0"/>
              <a:cs typeface="Arial" charset="0"/>
              <a:sym typeface="Wingdings"/>
            </a:endParaRPr>
          </a:p>
          <a:p>
            <a:r>
              <a:rPr lang="en-US" sz="1200" baseline="0" dirty="0" smtClean="0">
                <a:latin typeface="Arial" charset="0"/>
                <a:ea typeface="Arial" charset="0"/>
                <a:cs typeface="Arial" charset="0"/>
                <a:sym typeface="Wingdings"/>
              </a:rPr>
              <a:t>By the way, </a:t>
            </a:r>
            <a:r>
              <a:rPr lang="en-US" sz="1200" baseline="0" dirty="0" smtClean="0">
                <a:latin typeface="+mn-lt"/>
                <a:ea typeface="+mn-ea"/>
                <a:cs typeface="+mn-cs"/>
                <a:sym typeface="Wingdings"/>
              </a:rPr>
              <a:t>O2PLS </a:t>
            </a:r>
            <a:r>
              <a:rPr lang="en-US" sz="1200" baseline="0" dirty="0" smtClean="0">
                <a:latin typeface="+mn-lt"/>
                <a:ea typeface="+mn-ea"/>
                <a:cs typeface="+mn-cs"/>
                <a:sym typeface="Wingdings"/>
              </a:rPr>
              <a:t>= Two way orthogonal Partial Least Square</a:t>
            </a:r>
            <a:endParaRPr lang="en-US" sz="1200" baseline="0" dirty="0" smtClean="0">
              <a:latin typeface="Arial" charset="0"/>
              <a:ea typeface="Arial" charset="0"/>
              <a:cs typeface="Arial" charset="0"/>
              <a:sym typeface="Wingdings"/>
            </a:endParaRPr>
          </a:p>
        </p:txBody>
      </p:sp>
      <p:sp>
        <p:nvSpPr>
          <p:cNvPr id="4" name="Slide Number Placeholder 3"/>
          <p:cNvSpPr>
            <a:spLocks noGrp="1"/>
          </p:cNvSpPr>
          <p:nvPr>
            <p:ph type="sldNum" sz="quarter" idx="10"/>
          </p:nvPr>
        </p:nvSpPr>
        <p:spPr/>
        <p:txBody>
          <a:bodyPr/>
          <a:lstStyle/>
          <a:p>
            <a:fld id="{D6240D8B-5574-594C-8206-F349CF2714F9}" type="slidenum">
              <a:rPr lang="en-US" smtClean="0"/>
              <a:t>4</a:t>
            </a:fld>
            <a:endParaRPr lang="en-US"/>
          </a:p>
        </p:txBody>
      </p:sp>
    </p:spTree>
    <p:extLst>
      <p:ext uri="{BB962C8B-B14F-4D97-AF65-F5344CB8AC3E}">
        <p14:creationId xmlns:p14="http://schemas.microsoft.com/office/powerpoint/2010/main" val="3640488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High dimensional data plays</a:t>
            </a:r>
            <a:r>
              <a:rPr lang="en-US" baseline="0" dirty="0" smtClean="0"/>
              <a:t> an important role in medical statistics. </a:t>
            </a:r>
          </a:p>
          <a:p>
            <a:r>
              <a:rPr lang="en-US" baseline="0" dirty="0" smtClean="0"/>
              <a:t>And, we could measure more and more variables faster and easier with better technologies.</a:t>
            </a:r>
          </a:p>
          <a:p>
            <a:r>
              <a:rPr lang="en-US" baseline="0" dirty="0" smtClean="0"/>
              <a:t>For example, we could have huge number of variables reaching to millions in life sciences. </a:t>
            </a:r>
          </a:p>
          <a:p>
            <a:endParaRPr lang="en-US" dirty="0" smtClean="0"/>
          </a:p>
          <a:p>
            <a:r>
              <a:rPr lang="en-US" sz="1200" kern="1200" dirty="0" smtClean="0">
                <a:solidFill>
                  <a:schemeClr val="tx1"/>
                </a:solidFill>
                <a:effectLst/>
                <a:latin typeface="+mn-lt"/>
                <a:ea typeface="+mn-ea"/>
                <a:cs typeface="+mn-cs"/>
              </a:rPr>
              <a:t>Here</a:t>
            </a:r>
            <a:r>
              <a:rPr lang="en-US" sz="1200" kern="1200" baseline="0" dirty="0" smtClean="0">
                <a:solidFill>
                  <a:schemeClr val="tx1"/>
                </a:solidFill>
                <a:effectLst/>
                <a:latin typeface="+mn-lt"/>
                <a:ea typeface="+mn-ea"/>
                <a:cs typeface="+mn-cs"/>
              </a:rPr>
              <a:t> this diagram represents basic level of biology complexity of omics: genomics, transcriptomics, proteomics, and metabolomics. </a:t>
            </a:r>
            <a:endParaRPr lang="en-US" sz="1200" kern="1200" dirty="0" smtClean="0">
              <a:solidFill>
                <a:schemeClr val="tx1"/>
              </a:solidFill>
              <a:effectLst/>
              <a:latin typeface="+mn-lt"/>
              <a:ea typeface="+mn-ea"/>
              <a:cs typeface="+mn-cs"/>
            </a:endParaRP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“It is assumed that these omics follow the hierarchy as shown, where metabolomics</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has the most direct in</a:t>
            </a:r>
            <a:r>
              <a:rPr lang="en-US" sz="1200" kern="1200" baseline="0" dirty="0" smtClean="0">
                <a:solidFill>
                  <a:schemeClr val="tx1"/>
                </a:solidFill>
                <a:effectLst/>
                <a:latin typeface="+mn-lt"/>
                <a:ea typeface="+mn-ea"/>
                <a:cs typeface="+mn-cs"/>
              </a:rPr>
              <a:t>fl</a:t>
            </a:r>
            <a:r>
              <a:rPr lang="en-US" sz="1200" kern="1200" dirty="0" smtClean="0">
                <a:solidFill>
                  <a:schemeClr val="tx1"/>
                </a:solidFill>
                <a:effectLst/>
                <a:latin typeface="+mn-lt"/>
                <a:ea typeface="+mn-ea"/>
                <a:cs typeface="+mn-cs"/>
              </a:rPr>
              <a:t>uence on the phenotype. The Genomics and </a:t>
            </a:r>
            <a:r>
              <a:rPr lang="en-US" sz="1200" kern="1200" dirty="0" err="1" smtClean="0">
                <a:solidFill>
                  <a:schemeClr val="tx1"/>
                </a:solidFill>
                <a:effectLst/>
                <a:latin typeface="+mn-lt"/>
                <a:ea typeface="+mn-ea"/>
                <a:cs typeface="+mn-cs"/>
              </a:rPr>
              <a:t>Transcriptomicss</a:t>
            </a:r>
            <a:r>
              <a:rPr lang="en-US" sz="1200" kern="1200" dirty="0" smtClean="0">
                <a:solidFill>
                  <a:schemeClr val="tx1"/>
                </a:solidFill>
                <a:effectLst/>
                <a:latin typeface="+mn-lt"/>
                <a:ea typeface="+mn-ea"/>
                <a:cs typeface="+mn-cs"/>
              </a:rPr>
              <a:t> data are</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typically the ones having a high dimensional flavor</a:t>
            </a:r>
            <a:r>
              <a:rPr lang="en-US" sz="1200" kern="1200" dirty="0" smtClean="0">
                <a:solidFill>
                  <a:schemeClr val="tx1"/>
                </a:solidFill>
                <a:effectLst/>
                <a:latin typeface="+mn-lt"/>
                <a:ea typeface="+mn-ea"/>
                <a:cs typeface="+mn-cs"/>
              </a:rPr>
              <a:t>.”</a:t>
            </a:r>
          </a:p>
          <a:p>
            <a:endParaRPr lang="en-US" dirty="0" smtClean="0"/>
          </a:p>
          <a:p>
            <a:r>
              <a:rPr lang="en-US" sz="1200" kern="1200" dirty="0" smtClean="0">
                <a:solidFill>
                  <a:schemeClr val="tx1"/>
                </a:solidFill>
                <a:effectLst/>
                <a:latin typeface="+mn-lt"/>
                <a:ea typeface="+mn-ea"/>
                <a:cs typeface="+mn-cs"/>
              </a:rPr>
              <a:t>“The first block is the genome, it</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contains all genetic information. The expressed genes in the form of RNA are grouped in the</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transcriptomics. In between are the proteins, which is the basis for metabolites. In general</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the metabolites are seen as a product of the chain consisting of the genome, transcriptome and</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proteome.</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The last block</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in the chain is the phenotype, the observable personal health characteristics</a:t>
            </a:r>
            <a:r>
              <a:rPr lang="en-US" sz="1200" kern="1200" dirty="0" smtClean="0">
                <a:solidFill>
                  <a:schemeClr val="tx1"/>
                </a:solidFill>
                <a:effectLst/>
                <a:latin typeface="+mn-lt"/>
                <a:ea typeface="+mn-ea"/>
                <a:cs typeface="+mn-cs"/>
              </a:rPr>
              <a:t>.”</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With measurements on the omics variables, researchers are generally looking for similar patterns</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between different omics. Some</a:t>
            </a:r>
            <a:r>
              <a:rPr lang="en-US" sz="1200" kern="1200" baseline="0" dirty="0" smtClean="0">
                <a:solidFill>
                  <a:schemeClr val="tx1"/>
                </a:solidFill>
                <a:effectLst/>
                <a:latin typeface="+mn-lt"/>
                <a:ea typeface="+mn-ea"/>
                <a:cs typeface="+mn-cs"/>
              </a:rPr>
              <a:t> of the questions are looking for the relationships and patterns of how variables from one data sets with the variables from the other data sets, and all these intellectual curiosities comes into questions: how we could analyze omics together, to get more useful information and help understanding and predict the functions of genes and associations with metabolites and phenotypes. </a:t>
            </a:r>
          </a:p>
          <a:p>
            <a:endParaRPr lang="en-US" sz="1200" kern="1200" baseline="0" dirty="0" smtClean="0">
              <a:solidFill>
                <a:schemeClr val="tx1"/>
              </a:solidFill>
              <a:effectLst/>
              <a:latin typeface="+mn-lt"/>
              <a:ea typeface="+mn-ea"/>
              <a:cs typeface="+mn-cs"/>
            </a:endParaRPr>
          </a:p>
          <a:p>
            <a:r>
              <a:rPr lang="en-US" sz="1200" kern="1200" baseline="0" dirty="0" smtClean="0">
                <a:solidFill>
                  <a:schemeClr val="tx1"/>
                </a:solidFill>
                <a:effectLst/>
                <a:latin typeface="+mn-lt"/>
                <a:ea typeface="+mn-ea"/>
                <a:cs typeface="+mn-cs"/>
              </a:rPr>
              <a:t>And, O2PLS is one of the methods to analyze omics together. </a:t>
            </a:r>
            <a:endParaRPr lang="en-US" sz="1200" kern="1200" dirty="0" smtClean="0">
              <a:solidFill>
                <a:schemeClr val="tx1"/>
              </a:solidFill>
              <a:effectLst/>
              <a:latin typeface="+mn-lt"/>
              <a:ea typeface="+mn-ea"/>
              <a:cs typeface="+mn-cs"/>
            </a:endParaRPr>
          </a:p>
          <a:p>
            <a:endParaRPr lang="en-US" sz="1200" kern="1200" dirty="0" smtClean="0">
              <a:solidFill>
                <a:schemeClr val="tx1"/>
              </a:solidFill>
              <a:effectLst/>
              <a:latin typeface="+mn-lt"/>
              <a:ea typeface="+mn-ea"/>
              <a:cs typeface="+mn-cs"/>
            </a:endParaRPr>
          </a:p>
          <a:p>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D6240D8B-5574-594C-8206-F349CF2714F9}" type="slidenum">
              <a:rPr lang="en-US" smtClean="0"/>
              <a:t>5</a:t>
            </a:fld>
            <a:endParaRPr lang="en-US"/>
          </a:p>
        </p:txBody>
      </p:sp>
    </p:spTree>
    <p:extLst>
      <p:ext uri="{BB962C8B-B14F-4D97-AF65-F5344CB8AC3E}">
        <p14:creationId xmlns:p14="http://schemas.microsoft.com/office/powerpoint/2010/main" val="4599932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So, as I mentioned</a:t>
            </a:r>
            <a:r>
              <a:rPr lang="en-US" baseline="0" dirty="0" smtClean="0"/>
              <a:t> in the previous slide, m</a:t>
            </a:r>
            <a:r>
              <a:rPr lang="en-US" sz="1200" dirty="0" smtClean="0">
                <a:latin typeface="Arial" charset="0"/>
                <a:ea typeface="Arial" charset="0"/>
                <a:cs typeface="Arial" charset="0"/>
              </a:rPr>
              <a:t>any recent technologies enable us to large amounts of </a:t>
            </a:r>
            <a:r>
              <a:rPr lang="mr-IN" sz="1200" dirty="0" smtClean="0">
                <a:latin typeface="Arial" charset="0"/>
                <a:ea typeface="Arial" charset="0"/>
                <a:cs typeface="Arial" charset="0"/>
              </a:rPr>
              <a:t>–</a:t>
            </a:r>
            <a:r>
              <a:rPr lang="en-US" sz="1200" dirty="0" smtClean="0">
                <a:latin typeface="Arial" charset="0"/>
                <a:ea typeface="Arial" charset="0"/>
                <a:cs typeface="Arial" charset="0"/>
              </a:rPr>
              <a:t>Omics data. (</a:t>
            </a:r>
            <a:r>
              <a:rPr lang="en-CA" sz="1200" dirty="0" smtClean="0">
                <a:latin typeface="Arial" charset="0"/>
                <a:ea typeface="Arial" charset="0"/>
                <a:cs typeface="Arial" charset="0"/>
              </a:rPr>
              <a:t>Technology advances have enabled researchers to quantify molecules at different molecular levels.)</a:t>
            </a:r>
            <a:endParaRPr lang="en-US" sz="1200" dirty="0" smtClean="0">
              <a:latin typeface="Arial" charset="0"/>
              <a:ea typeface="Arial" charset="0"/>
              <a:cs typeface="Arial" charset="0"/>
            </a:endParaRPr>
          </a:p>
          <a:p>
            <a:endParaRPr lang="en-US" dirty="0" smtClean="0"/>
          </a:p>
          <a:p>
            <a:r>
              <a:rPr lang="en-US" dirty="0" smtClean="0"/>
              <a:t>Here again, the</a:t>
            </a:r>
            <a:r>
              <a:rPr lang="en-US" baseline="0" dirty="0" smtClean="0"/>
              <a:t> paper also highlighted how important it is to understand many omics datasets into one, not separately.</a:t>
            </a:r>
            <a:endParaRPr lang="en-US" dirty="0" smtClean="0"/>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latin typeface="Arial" charset="0"/>
                <a:ea typeface="Arial" charset="0"/>
                <a:cs typeface="Arial" charset="0"/>
              </a:rPr>
              <a:t>“Realizing the promise of multi-omics data will require integration of disparate omics data, as well as a biologically relevant, mechanistic framework – or metabolic model – on which to overlay these data.” </a:t>
            </a:r>
          </a:p>
          <a:p>
            <a:endParaRPr lang="en-US" dirty="0" smtClean="0"/>
          </a:p>
          <a:p>
            <a:endParaRPr lang="en-US" dirty="0" smtClean="0"/>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latin typeface="Arial" charset="0"/>
                <a:ea typeface="Arial" charset="0"/>
                <a:cs typeface="Arial" charset="0"/>
              </a:rPr>
              <a:t>We have large amounts of data </a:t>
            </a:r>
            <a:r>
              <a:rPr lang="mr-IN" sz="1200" dirty="0" smtClean="0">
                <a:latin typeface="Arial" charset="0"/>
                <a:ea typeface="Arial" charset="0"/>
                <a:cs typeface="Arial" charset="0"/>
              </a:rPr>
              <a:t>–</a:t>
            </a:r>
            <a:r>
              <a:rPr lang="en-US" sz="1200" dirty="0" smtClean="0">
                <a:latin typeface="Arial" charset="0"/>
                <a:ea typeface="Arial" charset="0"/>
                <a:cs typeface="Arial" charset="0"/>
              </a:rPr>
              <a:t> but the variables are </a:t>
            </a:r>
            <a:r>
              <a:rPr lang="en-US" sz="1200" b="1" dirty="0" smtClean="0">
                <a:latin typeface="Arial" charset="0"/>
                <a:ea typeface="Arial" charset="0"/>
                <a:cs typeface="Arial" charset="0"/>
              </a:rPr>
              <a:t>NOT independent </a:t>
            </a:r>
            <a:r>
              <a:rPr lang="en-US" sz="1200" dirty="0" smtClean="0">
                <a:latin typeface="Arial" charset="0"/>
                <a:ea typeface="Arial" charset="0"/>
                <a:cs typeface="Arial" charset="0"/>
              </a:rPr>
              <a:t>each other, meaning that constructing networks would help understand them. (and the more correlations as the data gets bigger!)</a:t>
            </a:r>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latin typeface="Arial" charset="0"/>
                <a:ea typeface="Arial" charset="0"/>
                <a:cs typeface="Arial" charset="0"/>
              </a:rPr>
              <a:t>Later, the</a:t>
            </a:r>
            <a:r>
              <a:rPr lang="en-US" sz="1200" baseline="0" dirty="0" smtClean="0">
                <a:latin typeface="Arial" charset="0"/>
                <a:ea typeface="Arial" charset="0"/>
                <a:cs typeface="Arial" charset="0"/>
              </a:rPr>
              <a:t> paper</a:t>
            </a:r>
            <a:r>
              <a:rPr lang="en-US" sz="1200" dirty="0" smtClean="0">
                <a:latin typeface="Arial" charset="0"/>
                <a:ea typeface="Arial" charset="0"/>
                <a:cs typeface="Arial" charset="0"/>
              </a:rPr>
              <a:t> also mentioned “to fully understand the global picture of how organisms modulate the biochemical environment within our gut, especially in health and disease conditions, it is essential to obtain a clear evaluation of the complex interactions characterizing microbial ecology.”</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smtClean="0">
              <a:latin typeface="Arial" charset="0"/>
              <a:ea typeface="Arial" charset="0"/>
              <a:cs typeface="Arial"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CA" sz="1200" dirty="0" smtClean="0">
                <a:latin typeface="Arial" charset="0"/>
                <a:ea typeface="Arial" charset="0"/>
                <a:cs typeface="Arial" charset="0"/>
              </a:rPr>
              <a:t>Multi-omics approach integrates data from single omics levels and generate a global view.</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smtClean="0">
              <a:latin typeface="Arial" charset="0"/>
              <a:ea typeface="Arial" charset="0"/>
              <a:cs typeface="Arial" charset="0"/>
            </a:endParaRPr>
          </a:p>
          <a:p>
            <a:endParaRPr lang="en-US" dirty="0" smtClean="0"/>
          </a:p>
        </p:txBody>
      </p:sp>
      <p:sp>
        <p:nvSpPr>
          <p:cNvPr id="4" name="Slide Number Placeholder 3"/>
          <p:cNvSpPr>
            <a:spLocks noGrp="1"/>
          </p:cNvSpPr>
          <p:nvPr>
            <p:ph type="sldNum" sz="quarter" idx="10"/>
          </p:nvPr>
        </p:nvSpPr>
        <p:spPr/>
        <p:txBody>
          <a:bodyPr/>
          <a:lstStyle/>
          <a:p>
            <a:fld id="{D6240D8B-5574-594C-8206-F349CF2714F9}" type="slidenum">
              <a:rPr lang="en-US" smtClean="0"/>
              <a:t>6</a:t>
            </a:fld>
            <a:endParaRPr lang="en-US"/>
          </a:p>
        </p:txBody>
      </p:sp>
    </p:spTree>
    <p:extLst>
      <p:ext uri="{BB962C8B-B14F-4D97-AF65-F5344CB8AC3E}">
        <p14:creationId xmlns:p14="http://schemas.microsoft.com/office/powerpoint/2010/main" val="14419507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CA" dirty="0"/>
              <a:t>More concretely, analysis of multi-omics data generated for a single study would be able to complement missing or unreliable information from the analysis of single omics. </a:t>
            </a:r>
            <a:endParaRPr lang="en-CA" dirty="0" smtClean="0"/>
          </a:p>
          <a:p>
            <a:endParaRPr lang="en-CA" dirty="0" smtClean="0"/>
          </a:p>
          <a:p>
            <a:r>
              <a:rPr lang="en-CA" dirty="0" smtClean="0"/>
              <a:t>Secondly</a:t>
            </a:r>
            <a:r>
              <a:rPr lang="en-CA" dirty="0"/>
              <a:t>, it will simply increase confidence as multiple data points towards same evidence. At the same time, it will reduce the amount of false positives. </a:t>
            </a:r>
            <a:endParaRPr lang="en-CA" dirty="0" smtClean="0"/>
          </a:p>
          <a:p>
            <a:endParaRPr lang="en-CA" dirty="0" smtClean="0"/>
          </a:p>
          <a:p>
            <a:r>
              <a:rPr lang="en-CA" dirty="0" smtClean="0"/>
              <a:t>Finally</a:t>
            </a:r>
            <a:r>
              <a:rPr lang="en-CA" dirty="0"/>
              <a:t>, as biological processes often involves more than one type of molecules, a multi-omics approach will enable a better systems-level understanding</a:t>
            </a:r>
            <a:r>
              <a:rPr lang="en-CA" dirty="0" smtClean="0"/>
              <a:t>.</a:t>
            </a:r>
          </a:p>
          <a:p>
            <a:endParaRPr lang="en-CA"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a:t>
            </a:r>
          </a:p>
          <a:p>
            <a:endParaRPr lang="en-CA" dirty="0"/>
          </a:p>
          <a:p>
            <a:r>
              <a:rPr lang="en-CA" dirty="0" smtClean="0"/>
              <a:t>* (cited) However,</a:t>
            </a:r>
            <a:r>
              <a:rPr lang="en-CA" baseline="0" dirty="0" smtClean="0"/>
              <a:t> </a:t>
            </a:r>
            <a:r>
              <a:rPr lang="en-CA" dirty="0" smtClean="0"/>
              <a:t>the small number of samples compared to the large number of predictors limits statistical power and accuracy of current methods, which may lead to non-reproducible molecular signatures. Finally, while the same samples are profiled within a single study, the different omics platforms employed have their own inherent platform-specific artifacts such as variation between manufacturers and omics technologies. Data heterogeneity is therefore a major obstacle to combining multiple omics studies</a:t>
            </a:r>
            <a:endParaRPr lang="en-CA" dirty="0" smtClean="0"/>
          </a:p>
        </p:txBody>
      </p:sp>
      <p:sp>
        <p:nvSpPr>
          <p:cNvPr id="4" name="灯片编号占位符 3"/>
          <p:cNvSpPr>
            <a:spLocks noGrp="1"/>
          </p:cNvSpPr>
          <p:nvPr>
            <p:ph type="sldNum" sz="quarter" idx="5"/>
          </p:nvPr>
        </p:nvSpPr>
        <p:spPr/>
        <p:txBody>
          <a:bodyPr/>
          <a:lstStyle/>
          <a:p>
            <a:fld id="{92CB6C3F-D8DD-4FB2-9016-C796920ABF54}" type="slidenum">
              <a:rPr lang="en-CA" smtClean="0"/>
              <a:t>7</a:t>
            </a:fld>
            <a:endParaRPr lang="en-CA"/>
          </a:p>
        </p:txBody>
      </p:sp>
    </p:spTree>
    <p:extLst>
      <p:ext uri="{BB962C8B-B14F-4D97-AF65-F5344CB8AC3E}">
        <p14:creationId xmlns:p14="http://schemas.microsoft.com/office/powerpoint/2010/main" val="1421466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Our lab is currently</a:t>
            </a:r>
            <a:r>
              <a:rPr lang="en-US" baseline="0" dirty="0" smtClean="0"/>
              <a:t> working on </a:t>
            </a:r>
            <a:r>
              <a:rPr lang="en-US" dirty="0" smtClean="0"/>
              <a:t>two </a:t>
            </a:r>
            <a:r>
              <a:rPr lang="en-US" dirty="0" smtClean="0"/>
              <a:t>approaches</a:t>
            </a:r>
            <a:r>
              <a:rPr lang="en-US" baseline="0" dirty="0" smtClean="0"/>
              <a:t> for multi-omics integrations.</a:t>
            </a:r>
          </a:p>
          <a:p>
            <a:endParaRPr lang="en-US" baseline="0" dirty="0" smtClean="0"/>
          </a:p>
          <a:p>
            <a:r>
              <a:rPr lang="en-US" dirty="0" smtClean="0"/>
              <a:t>*Why hard to </a:t>
            </a:r>
            <a:r>
              <a:rPr lang="en-US" dirty="0" err="1" smtClean="0"/>
              <a:t>understandn</a:t>
            </a:r>
            <a:r>
              <a:rPr lang="en-US" dirty="0" smtClean="0"/>
              <a:t> for data driven? </a:t>
            </a:r>
            <a:r>
              <a:rPr lang="en-US" dirty="0" smtClean="0">
                <a:sym typeface="Wingdings"/>
              </a:rPr>
              <a:t> one reason is because we reduce the dimension. Second reason can</a:t>
            </a:r>
            <a:r>
              <a:rPr lang="en-US" baseline="0" dirty="0" smtClean="0">
                <a:sym typeface="Wingdings"/>
              </a:rPr>
              <a:t> be we integrate them together.</a:t>
            </a:r>
            <a:endParaRPr lang="en-US" dirty="0"/>
          </a:p>
        </p:txBody>
      </p:sp>
      <p:sp>
        <p:nvSpPr>
          <p:cNvPr id="4" name="Slide Number Placeholder 3"/>
          <p:cNvSpPr>
            <a:spLocks noGrp="1"/>
          </p:cNvSpPr>
          <p:nvPr>
            <p:ph type="sldNum" sz="quarter" idx="10"/>
          </p:nvPr>
        </p:nvSpPr>
        <p:spPr/>
        <p:txBody>
          <a:bodyPr/>
          <a:lstStyle/>
          <a:p>
            <a:fld id="{D6240D8B-5574-594C-8206-F349CF2714F9}" type="slidenum">
              <a:rPr lang="en-US" smtClean="0"/>
              <a:t>8</a:t>
            </a:fld>
            <a:endParaRPr lang="en-US"/>
          </a:p>
        </p:txBody>
      </p:sp>
    </p:spTree>
    <p:extLst>
      <p:ext uri="{BB962C8B-B14F-4D97-AF65-F5344CB8AC3E}">
        <p14:creationId xmlns:p14="http://schemas.microsoft.com/office/powerpoint/2010/main" val="16136583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One approach to tackle multi-omics integration is through network integration. </a:t>
            </a:r>
          </a:p>
          <a:p>
            <a:endParaRPr lang="en-CA" dirty="0" smtClean="0"/>
          </a:p>
          <a:p>
            <a:r>
              <a:rPr lang="en-CA" dirty="0" smtClean="0"/>
              <a:t>As the biomolecules of different omics are shown to interact with each other, it is possible to build a global molecular interaction network by connecting them. </a:t>
            </a:r>
          </a:p>
          <a:p>
            <a:endParaRPr lang="en-CA" dirty="0" smtClean="0"/>
          </a:p>
          <a:p>
            <a:r>
              <a:rPr lang="en-CA" dirty="0" smtClean="0"/>
              <a:t>This can be done based on prior knowledge. </a:t>
            </a:r>
          </a:p>
          <a:p>
            <a:endParaRPr lang="en-CA" dirty="0" smtClean="0"/>
          </a:p>
          <a:p>
            <a:r>
              <a:rPr lang="en-CA" dirty="0" smtClean="0"/>
              <a:t>It consists of mapping the experimental data to existing interactions found in databases. </a:t>
            </a:r>
          </a:p>
          <a:p>
            <a:endParaRPr lang="en-CA" dirty="0" smtClean="0"/>
          </a:p>
          <a:p>
            <a:endParaRPr lang="en-US" dirty="0"/>
          </a:p>
        </p:txBody>
      </p:sp>
      <p:sp>
        <p:nvSpPr>
          <p:cNvPr id="4" name="Slide Number Placeholder 3"/>
          <p:cNvSpPr>
            <a:spLocks noGrp="1"/>
          </p:cNvSpPr>
          <p:nvPr>
            <p:ph type="sldNum" sz="quarter" idx="10"/>
          </p:nvPr>
        </p:nvSpPr>
        <p:spPr/>
        <p:txBody>
          <a:bodyPr/>
          <a:lstStyle/>
          <a:p>
            <a:fld id="{D6240D8B-5574-594C-8206-F349CF2714F9}" type="slidenum">
              <a:rPr lang="en-US" smtClean="0"/>
              <a:t>9</a:t>
            </a:fld>
            <a:endParaRPr lang="en-US"/>
          </a:p>
        </p:txBody>
      </p:sp>
    </p:spTree>
    <p:extLst>
      <p:ext uri="{BB962C8B-B14F-4D97-AF65-F5344CB8AC3E}">
        <p14:creationId xmlns:p14="http://schemas.microsoft.com/office/powerpoint/2010/main" val="13812166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8CC3DA2A-391A-5C41-89F9-577BCB548A52}" type="datetime1">
              <a:rPr lang="en-US" smtClean="0"/>
              <a:t>3/16/19</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69EAA66E-4B1E-A642-B7A6-2C0DBDC286DE}" type="slidenum">
              <a:rPr lang="en-US" smtClean="0"/>
              <a:t>‹#›</a:t>
            </a:fld>
            <a:endParaRPr lang="en-US"/>
          </a:p>
        </p:txBody>
      </p:sp>
    </p:spTree>
    <p:extLst>
      <p:ext uri="{BB962C8B-B14F-4D97-AF65-F5344CB8AC3E}">
        <p14:creationId xmlns:p14="http://schemas.microsoft.com/office/powerpoint/2010/main" val="813923599"/>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F91B95B-D600-DE4E-93CB-952E2818F9DF}" type="datetime1">
              <a:rPr lang="en-US" smtClean="0"/>
              <a:t>3/16/19</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69EAA66E-4B1E-A642-B7A6-2C0DBDC286DE}" type="slidenum">
              <a:rPr lang="en-US" smtClean="0"/>
              <a:t>‹#›</a:t>
            </a:fld>
            <a:endParaRPr lang="en-US"/>
          </a:p>
        </p:txBody>
      </p:sp>
    </p:spTree>
    <p:extLst>
      <p:ext uri="{BB962C8B-B14F-4D97-AF65-F5344CB8AC3E}">
        <p14:creationId xmlns:p14="http://schemas.microsoft.com/office/powerpoint/2010/main" val="9154722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9834625-E251-4F4F-A5CE-D3750572B08D}" type="datetime1">
              <a:rPr lang="en-US" smtClean="0"/>
              <a:t>3/16/19</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69EAA66E-4B1E-A642-B7A6-2C0DBDC286DE}" type="slidenum">
              <a:rPr lang="en-US" smtClean="0"/>
              <a:t>‹#›</a:t>
            </a:fld>
            <a:endParaRPr lang="en-US"/>
          </a:p>
        </p:txBody>
      </p:sp>
    </p:spTree>
    <p:extLst>
      <p:ext uri="{BB962C8B-B14F-4D97-AF65-F5344CB8AC3E}">
        <p14:creationId xmlns:p14="http://schemas.microsoft.com/office/powerpoint/2010/main" val="17692922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5344D8D-EDA1-4447-85FC-7B6B7DF7ECD8}" type="datetime1">
              <a:rPr lang="en-US" smtClean="0"/>
              <a:t>3/16/19</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69EAA66E-4B1E-A642-B7A6-2C0DBDC286DE}" type="slidenum">
              <a:rPr lang="en-US" smtClean="0"/>
              <a:t>‹#›</a:t>
            </a:fld>
            <a:endParaRPr lang="en-US"/>
          </a:p>
        </p:txBody>
      </p:sp>
    </p:spTree>
    <p:extLst>
      <p:ext uri="{BB962C8B-B14F-4D97-AF65-F5344CB8AC3E}">
        <p14:creationId xmlns:p14="http://schemas.microsoft.com/office/powerpoint/2010/main" val="143097003"/>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E2117FC-164C-6843-B4A0-5BAE558436CA}" type="datetime1">
              <a:rPr lang="en-US" smtClean="0"/>
              <a:t>3/16/19</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69EAA66E-4B1E-A642-B7A6-2C0DBDC286DE}" type="slidenum">
              <a:rPr lang="en-US" smtClean="0"/>
              <a:t>‹#›</a:t>
            </a:fld>
            <a:endParaRPr lang="en-US"/>
          </a:p>
        </p:txBody>
      </p:sp>
    </p:spTree>
    <p:extLst>
      <p:ext uri="{BB962C8B-B14F-4D97-AF65-F5344CB8AC3E}">
        <p14:creationId xmlns:p14="http://schemas.microsoft.com/office/powerpoint/2010/main" val="1997128428"/>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7569978D-F2D4-164C-8517-48B6127CD11F}" type="datetime1">
              <a:rPr lang="en-US" smtClean="0"/>
              <a:t>3/16/19</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69EAA66E-4B1E-A642-B7A6-2C0DBDC286DE}" type="slidenum">
              <a:rPr lang="en-US" smtClean="0"/>
              <a:t>‹#›</a:t>
            </a:fld>
            <a:endParaRPr lang="en-US"/>
          </a:p>
        </p:txBody>
      </p:sp>
    </p:spTree>
    <p:extLst>
      <p:ext uri="{BB962C8B-B14F-4D97-AF65-F5344CB8AC3E}">
        <p14:creationId xmlns:p14="http://schemas.microsoft.com/office/powerpoint/2010/main" val="5680867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60611B3E-517D-134E-ABE7-5C71655EDCD5}" type="datetime1">
              <a:rPr lang="en-US" smtClean="0"/>
              <a:t>3/16/19</a:t>
            </a:fld>
            <a:endParaRPr lang="en-US"/>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p:cNvSpPr>
            <a:spLocks noGrp="1"/>
          </p:cNvSpPr>
          <p:nvPr>
            <p:ph type="sldNum" sz="quarter" idx="12"/>
          </p:nvPr>
        </p:nvSpPr>
        <p:spPr/>
        <p:txBody>
          <a:bodyPr/>
          <a:lstStyle/>
          <a:p>
            <a:fld id="{69EAA66E-4B1E-A642-B7A6-2C0DBDC286DE}" type="slidenum">
              <a:rPr lang="en-US" smtClean="0"/>
              <a:t>‹#›</a:t>
            </a:fld>
            <a:endParaRPr lang="en-US"/>
          </a:p>
        </p:txBody>
      </p:sp>
    </p:spTree>
    <p:extLst>
      <p:ext uri="{BB962C8B-B14F-4D97-AF65-F5344CB8AC3E}">
        <p14:creationId xmlns:p14="http://schemas.microsoft.com/office/powerpoint/2010/main" val="1223177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EF5D0B92-0405-304C-971E-CE435829611D}" type="datetime1">
              <a:rPr lang="en-US" smtClean="0"/>
              <a:t>3/16/19</a:t>
            </a:fld>
            <a:endParaRPr lang="en-US"/>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69EAA66E-4B1E-A642-B7A6-2C0DBDC286DE}" type="slidenum">
              <a:rPr lang="en-US" smtClean="0"/>
              <a:t>‹#›</a:t>
            </a:fld>
            <a:endParaRPr lang="en-US"/>
          </a:p>
        </p:txBody>
      </p:sp>
    </p:spTree>
    <p:extLst>
      <p:ext uri="{BB962C8B-B14F-4D97-AF65-F5344CB8AC3E}">
        <p14:creationId xmlns:p14="http://schemas.microsoft.com/office/powerpoint/2010/main" val="6524060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87F37D4-56C4-9542-BF1C-4BF3949CC2B3}" type="datetime1">
              <a:rPr lang="en-US" smtClean="0"/>
              <a:t>3/16/19</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69EAA66E-4B1E-A642-B7A6-2C0DBDC286DE}" type="slidenum">
              <a:rPr lang="en-US" smtClean="0"/>
              <a:t>‹#›</a:t>
            </a:fld>
            <a:endParaRPr lang="en-US"/>
          </a:p>
        </p:txBody>
      </p:sp>
    </p:spTree>
    <p:extLst>
      <p:ext uri="{BB962C8B-B14F-4D97-AF65-F5344CB8AC3E}">
        <p14:creationId xmlns:p14="http://schemas.microsoft.com/office/powerpoint/2010/main" val="20836408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8AB0E9F-C69A-C747-8A54-167DCDDA0483}" type="datetime1">
              <a:rPr lang="en-US" smtClean="0"/>
              <a:t>3/16/19</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69EAA66E-4B1E-A642-B7A6-2C0DBDC286DE}" type="slidenum">
              <a:rPr lang="en-US" smtClean="0"/>
              <a:t>‹#›</a:t>
            </a:fld>
            <a:endParaRPr lang="en-US"/>
          </a:p>
        </p:txBody>
      </p:sp>
    </p:spTree>
    <p:extLst>
      <p:ext uri="{BB962C8B-B14F-4D97-AF65-F5344CB8AC3E}">
        <p14:creationId xmlns:p14="http://schemas.microsoft.com/office/powerpoint/2010/main" val="7363040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F9B2C78-C2C2-4F4A-89FF-64F9C1D44602}" type="datetime1">
              <a:rPr lang="en-US" smtClean="0"/>
              <a:t>3/16/19</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69EAA66E-4B1E-A642-B7A6-2C0DBDC286DE}" type="slidenum">
              <a:rPr lang="en-US" smtClean="0"/>
              <a:t>‹#›</a:t>
            </a:fld>
            <a:endParaRPr lang="en-US"/>
          </a:p>
        </p:txBody>
      </p:sp>
    </p:spTree>
    <p:extLst>
      <p:ext uri="{BB962C8B-B14F-4D97-AF65-F5344CB8AC3E}">
        <p14:creationId xmlns:p14="http://schemas.microsoft.com/office/powerpoint/2010/main" val="1261814511"/>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2D31DB8-CE75-3742-8806-7901C2CF9CDC}" type="datetime1">
              <a:rPr lang="en-US" smtClean="0"/>
              <a:t>3/16/19</a:t>
            </a:fld>
            <a:endParaRPr lang="en-US"/>
          </a:p>
        </p:txBody>
      </p:sp>
      <p:sp>
        <p:nvSpPr>
          <p:cNvPr id="6" name="Slide Number Placeholder 5"/>
          <p:cNvSpPr>
            <a:spLocks noGrp="1"/>
          </p:cNvSpPr>
          <p:nvPr>
            <p:ph type="sldNum" sz="quarter" idx="4"/>
          </p:nvPr>
        </p:nvSpPr>
        <p:spPr>
          <a:xfrm>
            <a:off x="4724400" y="6492875"/>
            <a:ext cx="2743200" cy="365125"/>
          </a:xfrm>
          <a:prstGeom prst="rect">
            <a:avLst/>
          </a:prstGeom>
        </p:spPr>
        <p:txBody>
          <a:bodyPr vert="horz" lIns="91440" tIns="45720" rIns="91440" bIns="45720" rtlCol="0" anchor="ctr"/>
          <a:lstStyle>
            <a:lvl1pPr algn="ctr">
              <a:defRPr sz="1600">
                <a:solidFill>
                  <a:schemeClr val="tx1">
                    <a:tint val="75000"/>
                  </a:schemeClr>
                </a:solidFill>
              </a:defRPr>
            </a:lvl1pPr>
          </a:lstStyle>
          <a:p>
            <a:fld id="{69EAA66E-4B1E-A642-B7A6-2C0DBDC286DE}" type="slidenum">
              <a:rPr lang="en-US" smtClean="0"/>
              <a:pPr/>
              <a:t>‹#›</a:t>
            </a:fld>
            <a:endParaRPr lang="en-US" dirty="0"/>
          </a:p>
        </p:txBody>
      </p:sp>
    </p:spTree>
    <p:extLst>
      <p:ext uri="{BB962C8B-B14F-4D97-AF65-F5344CB8AC3E}">
        <p14:creationId xmlns:p14="http://schemas.microsoft.com/office/powerpoint/2010/main" val="13433802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par>
    </p:tnLst>
  </p:timing>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1.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8.tif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2.png"/></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5.png"/><Relationship Id="rId6" Type="http://schemas.openxmlformats.org/officeDocument/2006/relationships/image" Target="../media/image16.png"/><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9.png"/></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png"/><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png"/><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30.png"/><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31.png"/></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33.png"/><Relationship Id="rId5"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image" Target="../media/image35.png"/><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7.png"/><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39.png"/><Relationship Id="rId5" Type="http://schemas.openxmlformats.org/officeDocument/2006/relationships/image" Target="../media/image40.png"/><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3" Type="http://schemas.openxmlformats.org/officeDocument/2006/relationships/image" Target="../media/image41.png"/><Relationship Id="rId4" Type="http://schemas.openxmlformats.org/officeDocument/2006/relationships/image" Target="../media/image42.png"/><Relationship Id="rId5" Type="http://schemas.openxmlformats.org/officeDocument/2006/relationships/image" Target="../media/image43.png"/><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3" Type="http://schemas.openxmlformats.org/officeDocument/2006/relationships/image" Target="../media/image44.png"/><Relationship Id="rId4" Type="http://schemas.openxmlformats.org/officeDocument/2006/relationships/image" Target="../media/image45.png"/><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hyperlink" Target="http://localhost:8080/multiomics/" TargetMode="External"/></Relationships>
</file>

<file path=ppt/slides/_rels/slide34.xml.rels><?xml version="1.0" encoding="UTF-8" standalone="yes"?>
<Relationships xmlns="http://schemas.openxmlformats.org/package/2006/relationships"><Relationship Id="rId3" Type="http://schemas.openxmlformats.org/officeDocument/2006/relationships/image" Target="../media/image46.JPG"/><Relationship Id="rId4" Type="http://schemas.openxmlformats.org/officeDocument/2006/relationships/image" Target="../media/image47.jpg"/><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3" Type="http://schemas.openxmlformats.org/officeDocument/2006/relationships/hyperlink" Target="https://www.sciencedirect.com/science/article/pii/S2212066115300405)" TargetMode="External"/><Relationship Id="rId4" Type="http://schemas.openxmlformats.org/officeDocument/2006/relationships/hyperlink" Target="https://bmcbioinformatics.biomedcentral.com/articles/10.1186/s12859-015-0854-z)" TargetMode="External"/><Relationship Id="rId5" Type="http://schemas.openxmlformats.org/officeDocument/2006/relationships/hyperlink" Target="https://www.sciencedirect.com/science/article/pii/S0003267013008490)" TargetMode="External"/><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3.tiff"/></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jp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6.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7.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2227008"/>
            <a:ext cx="12191999" cy="1690688"/>
          </a:xfrm>
        </p:spPr>
        <p:txBody>
          <a:bodyPr>
            <a:normAutofit/>
          </a:bodyPr>
          <a:lstStyle/>
          <a:p>
            <a:pPr algn="ctr"/>
            <a:r>
              <a:rPr lang="en-US" sz="6600" b="1" dirty="0" smtClean="0"/>
              <a:t>-Omics Data Integration with O2PLS</a:t>
            </a:r>
            <a:endParaRPr lang="en-US" sz="6600" b="1" dirty="0"/>
          </a:p>
        </p:txBody>
      </p:sp>
      <p:sp>
        <p:nvSpPr>
          <p:cNvPr id="3" name="Content Placeholder 2"/>
          <p:cNvSpPr>
            <a:spLocks noGrp="1"/>
          </p:cNvSpPr>
          <p:nvPr>
            <p:ph idx="1"/>
          </p:nvPr>
        </p:nvSpPr>
        <p:spPr>
          <a:xfrm>
            <a:off x="1465006" y="4521896"/>
            <a:ext cx="9261987" cy="1970979"/>
          </a:xfrm>
        </p:spPr>
        <p:txBody>
          <a:bodyPr>
            <a:normAutofit lnSpcReduction="10000"/>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3200" b="1" dirty="0" smtClean="0"/>
              <a:t>Parasitology, McGill University</a:t>
            </a:r>
          </a:p>
          <a:p>
            <a:pPr marL="0" marR="0" lvl="0" indent="0" algn="ctr" defTabSz="914400" eaLnBrk="1" fontAlgn="auto" latinLnBrk="0" hangingPunct="1">
              <a:lnSpc>
                <a:spcPct val="100000"/>
              </a:lnSpc>
              <a:spcBef>
                <a:spcPts val="0"/>
              </a:spcBef>
              <a:spcAft>
                <a:spcPts val="0"/>
              </a:spcAft>
              <a:buClrTx/>
              <a:buSzTx/>
              <a:buFontTx/>
              <a:buNone/>
              <a:tabLst/>
              <a:defRPr/>
            </a:pPr>
            <a:r>
              <a:rPr lang="en-US" sz="3200" b="1" dirty="0" smtClean="0"/>
              <a:t>Supervisor: Prof. </a:t>
            </a:r>
            <a:r>
              <a:rPr lang="en-US" sz="3200" b="1" dirty="0" err="1" smtClean="0"/>
              <a:t>Jianguo</a:t>
            </a:r>
            <a:r>
              <a:rPr lang="en-US" sz="3200" b="1" dirty="0" smtClean="0"/>
              <a:t> (Jeff) Xia</a:t>
            </a:r>
          </a:p>
          <a:p>
            <a:pPr marL="0" marR="0" lvl="0" indent="0" algn="ctr" defTabSz="914400" eaLnBrk="1" fontAlgn="auto" latinLnBrk="0" hangingPunct="1">
              <a:lnSpc>
                <a:spcPct val="100000"/>
              </a:lnSpc>
              <a:spcBef>
                <a:spcPts val="0"/>
              </a:spcBef>
              <a:spcAft>
                <a:spcPts val="0"/>
              </a:spcAft>
              <a:buClrTx/>
              <a:buSzTx/>
              <a:buFontTx/>
              <a:buNone/>
              <a:tabLst/>
              <a:defRPr/>
            </a:pPr>
            <a:r>
              <a:rPr lang="en-US" sz="3200" b="1" dirty="0" smtClean="0"/>
              <a:t>March 21</a:t>
            </a:r>
            <a:r>
              <a:rPr lang="en-US" sz="3200" b="1" baseline="30000" dirty="0" smtClean="0"/>
              <a:t>st</a:t>
            </a:r>
            <a:r>
              <a:rPr lang="en-US" sz="3200" b="1" dirty="0" smtClean="0"/>
              <a:t>, 2019</a:t>
            </a:r>
          </a:p>
          <a:p>
            <a:pPr marL="0" marR="0" lvl="0" indent="0" algn="ctr" defTabSz="914400" eaLnBrk="1" fontAlgn="auto" latinLnBrk="0" hangingPunct="1">
              <a:lnSpc>
                <a:spcPct val="100000"/>
              </a:lnSpc>
              <a:spcBef>
                <a:spcPts val="0"/>
              </a:spcBef>
              <a:spcAft>
                <a:spcPts val="0"/>
              </a:spcAft>
              <a:buClrTx/>
              <a:buSzTx/>
              <a:buFontTx/>
              <a:buNone/>
              <a:tabLst/>
              <a:defRPr/>
            </a:pPr>
            <a:r>
              <a:rPr lang="en-US" sz="3200" b="1" dirty="0" smtClean="0"/>
              <a:t>Jin Kweon, PhD Candidate</a:t>
            </a:r>
            <a:endParaRPr lang="en-US" sz="3200" b="1" dirty="0"/>
          </a:p>
        </p:txBody>
      </p:sp>
      <p:pic>
        <p:nvPicPr>
          <p:cNvPr id="1026" name="Picture 2" descr="mage result for parasitology mac campu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
            <a:ext cx="3498978" cy="1828799"/>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2"/>
          </p:nvPr>
        </p:nvSpPr>
        <p:spPr/>
        <p:txBody>
          <a:bodyPr/>
          <a:lstStyle/>
          <a:p>
            <a:fld id="{69EAA66E-4B1E-A642-B7A6-2C0DBDC286DE}" type="slidenum">
              <a:rPr lang="en-US" smtClean="0"/>
              <a:t>1</a:t>
            </a:fld>
            <a:endParaRPr lang="en-US" dirty="0"/>
          </a:p>
        </p:txBody>
      </p:sp>
    </p:spTree>
    <p:extLst>
      <p:ext uri="{BB962C8B-B14F-4D97-AF65-F5344CB8AC3E}">
        <p14:creationId xmlns:p14="http://schemas.microsoft.com/office/powerpoint/2010/main" val="161136720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704871" cy="5984111"/>
          </a:xfrm>
        </p:spPr>
        <p:txBody>
          <a:bodyPr>
            <a:normAutofit/>
          </a:bodyPr>
          <a:lstStyle/>
          <a:p>
            <a:r>
              <a:rPr lang="en-US" sz="4900" b="1" dirty="0" smtClean="0">
                <a:latin typeface="Arial" charset="0"/>
                <a:ea typeface="Arial" charset="0"/>
                <a:cs typeface="Arial" charset="0"/>
              </a:rPr>
              <a:t>Problem:</a:t>
            </a:r>
            <a:br>
              <a:rPr lang="en-US" sz="4900" b="1" dirty="0" smtClean="0">
                <a:latin typeface="Arial" charset="0"/>
                <a:ea typeface="Arial" charset="0"/>
                <a:cs typeface="Arial" charset="0"/>
              </a:rPr>
            </a:br>
            <a:r>
              <a:rPr lang="en-US" sz="4900" b="1" dirty="0" smtClean="0">
                <a:latin typeface="Arial" charset="0"/>
                <a:ea typeface="Arial" charset="0"/>
                <a:cs typeface="Arial" charset="0"/>
              </a:rPr>
              <a:t/>
            </a:r>
            <a:br>
              <a:rPr lang="en-US" sz="4900" b="1" dirty="0" smtClean="0">
                <a:latin typeface="Arial" charset="0"/>
                <a:ea typeface="Arial" charset="0"/>
                <a:cs typeface="Arial" charset="0"/>
              </a:rPr>
            </a:br>
            <a:r>
              <a:rPr lang="en-US" b="1" dirty="0" smtClean="0">
                <a:latin typeface="Arial" charset="0"/>
                <a:ea typeface="Arial" charset="0"/>
                <a:cs typeface="Arial" charset="0"/>
              </a:rPr>
              <a:t/>
            </a:r>
            <a:br>
              <a:rPr lang="en-US" b="1" dirty="0" smtClean="0">
                <a:latin typeface="Arial" charset="0"/>
                <a:ea typeface="Arial" charset="0"/>
                <a:cs typeface="Arial" charset="0"/>
              </a:rPr>
            </a:br>
            <a:r>
              <a:rPr lang="en-US" sz="2400" dirty="0" smtClean="0">
                <a:latin typeface="Arial" charset="0"/>
                <a:ea typeface="Arial" charset="0"/>
                <a:cs typeface="Arial" charset="0"/>
              </a:rPr>
              <a:t>1. Not all cultured microbes have fully-assembled genomes.</a:t>
            </a:r>
            <a:br>
              <a:rPr lang="en-US" sz="2400" dirty="0" smtClean="0">
                <a:latin typeface="Arial" charset="0"/>
                <a:ea typeface="Arial" charset="0"/>
                <a:cs typeface="Arial" charset="0"/>
              </a:rPr>
            </a:br>
            <a:r>
              <a:rPr lang="en-US" sz="2400" dirty="0" smtClean="0">
                <a:latin typeface="Arial" charset="0"/>
                <a:ea typeface="Arial" charset="0"/>
                <a:cs typeface="Arial" charset="0"/>
              </a:rPr>
              <a:t/>
            </a:r>
            <a:br>
              <a:rPr lang="en-US" sz="2400" dirty="0" smtClean="0">
                <a:latin typeface="Arial" charset="0"/>
                <a:ea typeface="Arial" charset="0"/>
                <a:cs typeface="Arial" charset="0"/>
              </a:rPr>
            </a:br>
            <a:r>
              <a:rPr lang="en-US" sz="2400" dirty="0" smtClean="0">
                <a:latin typeface="Arial" charset="0"/>
                <a:ea typeface="Arial" charset="0"/>
                <a:cs typeface="Arial" charset="0"/>
              </a:rPr>
              <a:t>2. Not all fully-assembled genomes are completely annotated.</a:t>
            </a:r>
            <a:br>
              <a:rPr lang="en-US" sz="2400" dirty="0" smtClean="0">
                <a:latin typeface="Arial" charset="0"/>
                <a:ea typeface="Arial" charset="0"/>
                <a:cs typeface="Arial" charset="0"/>
              </a:rPr>
            </a:br>
            <a:r>
              <a:rPr lang="en-US" sz="2400" dirty="0" smtClean="0">
                <a:latin typeface="Arial" charset="0"/>
                <a:ea typeface="Arial" charset="0"/>
                <a:cs typeface="Arial" charset="0"/>
              </a:rPr>
              <a:t/>
            </a:r>
            <a:br>
              <a:rPr lang="en-US" sz="2400" dirty="0" smtClean="0">
                <a:latin typeface="Arial" charset="0"/>
                <a:ea typeface="Arial" charset="0"/>
                <a:cs typeface="Arial" charset="0"/>
              </a:rPr>
            </a:br>
            <a:r>
              <a:rPr lang="en-US" sz="2400" dirty="0" smtClean="0">
                <a:latin typeface="Arial" charset="0"/>
                <a:ea typeface="Arial" charset="0"/>
                <a:cs typeface="Arial" charset="0"/>
              </a:rPr>
              <a:t>3. Need to identify entities to include in the model.</a:t>
            </a:r>
            <a:br>
              <a:rPr lang="en-US" sz="2400" dirty="0" smtClean="0">
                <a:latin typeface="Arial" charset="0"/>
                <a:ea typeface="Arial" charset="0"/>
                <a:cs typeface="Arial" charset="0"/>
              </a:rPr>
            </a:br>
            <a:r>
              <a:rPr lang="en-US" sz="2400" dirty="0" smtClean="0">
                <a:latin typeface="Arial" charset="0"/>
                <a:ea typeface="Arial" charset="0"/>
                <a:cs typeface="Arial" charset="0"/>
              </a:rPr>
              <a:t/>
            </a:r>
            <a:br>
              <a:rPr lang="en-US" sz="2400" dirty="0" smtClean="0">
                <a:latin typeface="Arial" charset="0"/>
                <a:ea typeface="Arial" charset="0"/>
                <a:cs typeface="Arial" charset="0"/>
              </a:rPr>
            </a:br>
            <a:r>
              <a:rPr lang="en-US" sz="2400" dirty="0" smtClean="0">
                <a:latin typeface="Arial" charset="0"/>
                <a:ea typeface="Arial" charset="0"/>
                <a:cs typeface="Arial" charset="0"/>
              </a:rPr>
              <a:t>4. Integrate myriad databases.</a:t>
            </a:r>
            <a:br>
              <a:rPr lang="en-US" sz="2400" dirty="0" smtClean="0">
                <a:latin typeface="Arial" charset="0"/>
                <a:ea typeface="Arial" charset="0"/>
                <a:cs typeface="Arial" charset="0"/>
              </a:rPr>
            </a:br>
            <a:r>
              <a:rPr lang="en-US" sz="2400" dirty="0" smtClean="0">
                <a:latin typeface="Arial" charset="0"/>
                <a:ea typeface="Arial" charset="0"/>
                <a:cs typeface="Arial" charset="0"/>
              </a:rPr>
              <a:t/>
            </a:r>
            <a:br>
              <a:rPr lang="en-US" sz="2400" dirty="0" smtClean="0">
                <a:latin typeface="Arial" charset="0"/>
                <a:ea typeface="Arial" charset="0"/>
                <a:cs typeface="Arial" charset="0"/>
              </a:rPr>
            </a:br>
            <a:r>
              <a:rPr lang="en-US" sz="2400" dirty="0" smtClean="0">
                <a:latin typeface="Arial" charset="0"/>
                <a:ea typeface="Arial" charset="0"/>
                <a:cs typeface="Arial" charset="0"/>
              </a:rPr>
              <a:t>5. Statistically assess the networks.</a:t>
            </a:r>
            <a:br>
              <a:rPr lang="en-US" sz="2400" dirty="0" smtClean="0">
                <a:latin typeface="Arial" charset="0"/>
                <a:ea typeface="Arial" charset="0"/>
                <a:cs typeface="Arial" charset="0"/>
              </a:rPr>
            </a:br>
            <a:r>
              <a:rPr lang="en-US" sz="2400" dirty="0" smtClean="0">
                <a:latin typeface="Arial" charset="0"/>
                <a:ea typeface="Arial" charset="0"/>
                <a:cs typeface="Arial" charset="0"/>
              </a:rPr>
              <a:t/>
            </a:r>
            <a:br>
              <a:rPr lang="en-US" sz="2400" dirty="0" smtClean="0">
                <a:latin typeface="Arial" charset="0"/>
                <a:ea typeface="Arial" charset="0"/>
                <a:cs typeface="Arial" charset="0"/>
              </a:rPr>
            </a:br>
            <a:r>
              <a:rPr lang="en-US" sz="2400" dirty="0" smtClean="0">
                <a:latin typeface="Arial" charset="0"/>
                <a:ea typeface="Arial" charset="0"/>
                <a:cs typeface="Arial" charset="0"/>
              </a:rPr>
              <a:t>6. Need to have prior knowledge of each model.</a:t>
            </a:r>
            <a:endParaRPr lang="en-US" sz="2400" b="1" dirty="0">
              <a:latin typeface="Arial" charset="0"/>
              <a:ea typeface="Arial" charset="0"/>
              <a:cs typeface="Arial" charset="0"/>
            </a:endParaRPr>
          </a:p>
        </p:txBody>
      </p:sp>
      <p:pic>
        <p:nvPicPr>
          <p:cNvPr id="4" name="Picture 3"/>
          <p:cNvPicPr>
            <a:picLocks noChangeAspect="1"/>
          </p:cNvPicPr>
          <p:nvPr/>
        </p:nvPicPr>
        <p:blipFill>
          <a:blip r:embed="rId3"/>
          <a:stretch>
            <a:fillRect/>
          </a:stretch>
        </p:blipFill>
        <p:spPr>
          <a:xfrm>
            <a:off x="1666229" y="1109209"/>
            <a:ext cx="8859542" cy="4321277"/>
          </a:xfrm>
          <a:prstGeom prst="rect">
            <a:avLst/>
          </a:prstGeom>
        </p:spPr>
      </p:pic>
      <p:sp>
        <p:nvSpPr>
          <p:cNvPr id="5" name="Rectangle 4"/>
          <p:cNvSpPr/>
          <p:nvPr/>
        </p:nvSpPr>
        <p:spPr>
          <a:xfrm>
            <a:off x="9948857" y="6488668"/>
            <a:ext cx="2115323" cy="369332"/>
          </a:xfrm>
          <a:prstGeom prst="rect">
            <a:avLst/>
          </a:prstGeom>
        </p:spPr>
        <p:txBody>
          <a:bodyPr wrap="none">
            <a:spAutoFit/>
          </a:bodyPr>
          <a:lstStyle/>
          <a:p>
            <a:r>
              <a:rPr lang="en-US" dirty="0"/>
              <a:t>Sung J, et al. (2016). </a:t>
            </a:r>
          </a:p>
        </p:txBody>
      </p:sp>
      <p:sp>
        <p:nvSpPr>
          <p:cNvPr id="3" name="Slide Number Placeholder 2"/>
          <p:cNvSpPr>
            <a:spLocks noGrp="1"/>
          </p:cNvSpPr>
          <p:nvPr>
            <p:ph type="sldNum" sz="quarter" idx="12"/>
          </p:nvPr>
        </p:nvSpPr>
        <p:spPr/>
        <p:txBody>
          <a:bodyPr/>
          <a:lstStyle/>
          <a:p>
            <a:fld id="{69EAA66E-4B1E-A642-B7A6-2C0DBDC286DE}" type="slidenum">
              <a:rPr lang="en-US" smtClean="0"/>
              <a:t>10</a:t>
            </a:fld>
            <a:endParaRPr lang="en-US"/>
          </a:p>
        </p:txBody>
      </p:sp>
    </p:spTree>
    <p:extLst>
      <p:ext uri="{BB962C8B-B14F-4D97-AF65-F5344CB8AC3E}">
        <p14:creationId xmlns:p14="http://schemas.microsoft.com/office/powerpoint/2010/main" val="9540483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1857704" cy="1032387"/>
          </a:xfrm>
        </p:spPr>
        <p:txBody>
          <a:bodyPr/>
          <a:lstStyle/>
          <a:p>
            <a:r>
              <a:rPr lang="en-US" b="1" dirty="0" smtClean="0">
                <a:latin typeface="Arial" charset="0"/>
                <a:ea typeface="Arial" charset="0"/>
                <a:cs typeface="Arial" charset="0"/>
              </a:rPr>
              <a:t>Second Model </a:t>
            </a:r>
            <a:r>
              <a:rPr lang="mr-IN" b="1" dirty="0" smtClean="0">
                <a:latin typeface="Arial" charset="0"/>
                <a:ea typeface="Arial" charset="0"/>
                <a:cs typeface="Arial" charset="0"/>
              </a:rPr>
              <a:t>–</a:t>
            </a:r>
            <a:r>
              <a:rPr lang="en-US" b="1" dirty="0" smtClean="0">
                <a:latin typeface="Arial" charset="0"/>
                <a:ea typeface="Arial" charset="0"/>
                <a:cs typeface="Arial" charset="0"/>
              </a:rPr>
              <a:t> Multivariate Statistics </a:t>
            </a:r>
            <a:endParaRPr lang="en-US" b="1" dirty="0">
              <a:latin typeface="Arial" charset="0"/>
              <a:ea typeface="Arial" charset="0"/>
              <a:cs typeface="Arial" charset="0"/>
            </a:endParaRPr>
          </a:p>
        </p:txBody>
      </p:sp>
      <p:sp>
        <p:nvSpPr>
          <p:cNvPr id="3" name="Content Placeholder 2"/>
          <p:cNvSpPr>
            <a:spLocks noGrp="1"/>
          </p:cNvSpPr>
          <p:nvPr>
            <p:ph idx="1"/>
          </p:nvPr>
        </p:nvSpPr>
        <p:spPr>
          <a:xfrm>
            <a:off x="132735" y="1585732"/>
            <a:ext cx="11857704" cy="4490603"/>
          </a:xfrm>
        </p:spPr>
        <p:txBody>
          <a:bodyPr>
            <a:noAutofit/>
          </a:bodyPr>
          <a:lstStyle/>
          <a:p>
            <a:pPr marL="514350" marR="0" lvl="0" indent="-514350" defTabSz="914400" eaLnBrk="1" fontAlgn="auto" latinLnBrk="0" hangingPunct="1">
              <a:lnSpc>
                <a:spcPct val="100000"/>
              </a:lnSpc>
              <a:spcBef>
                <a:spcPts val="0"/>
              </a:spcBef>
              <a:spcAft>
                <a:spcPts val="0"/>
              </a:spcAft>
              <a:buClrTx/>
              <a:buSzTx/>
              <a:buFontTx/>
              <a:buAutoNum type="arabicParenR"/>
              <a:tabLst/>
              <a:defRPr/>
            </a:pPr>
            <a:r>
              <a:rPr lang="en-US" sz="1800" dirty="0" smtClean="0">
                <a:latin typeface="Arial" charset="0"/>
                <a:ea typeface="Arial" charset="0"/>
                <a:cs typeface="Arial" charset="0"/>
              </a:rPr>
              <a:t>Good performance on both low (small number of variables) and high dimensions.</a:t>
            </a:r>
          </a:p>
          <a:p>
            <a:pPr marL="514350" marR="0" lvl="0" indent="-514350" defTabSz="914400" eaLnBrk="1" fontAlgn="auto" latinLnBrk="0" hangingPunct="1">
              <a:lnSpc>
                <a:spcPct val="100000"/>
              </a:lnSpc>
              <a:spcBef>
                <a:spcPts val="0"/>
              </a:spcBef>
              <a:spcAft>
                <a:spcPts val="0"/>
              </a:spcAft>
              <a:buClrTx/>
              <a:buSzTx/>
              <a:buFontTx/>
              <a:buAutoNum type="arabicParenR"/>
              <a:tabLst/>
              <a:defRPr/>
            </a:pPr>
            <a:endParaRPr lang="en-US" sz="1800" dirty="0">
              <a:latin typeface="Arial" charset="0"/>
              <a:ea typeface="Arial" charset="0"/>
              <a:cs typeface="Arial" charset="0"/>
            </a:endParaRPr>
          </a:p>
          <a:p>
            <a:pPr marL="514350" marR="0" lvl="0" indent="-514350" defTabSz="914400" eaLnBrk="1" fontAlgn="auto" latinLnBrk="0" hangingPunct="1">
              <a:lnSpc>
                <a:spcPct val="100000"/>
              </a:lnSpc>
              <a:spcBef>
                <a:spcPts val="0"/>
              </a:spcBef>
              <a:spcAft>
                <a:spcPts val="0"/>
              </a:spcAft>
              <a:buClrTx/>
              <a:buSzTx/>
              <a:buFontTx/>
              <a:buAutoNum type="arabicParenR"/>
              <a:tabLst/>
              <a:defRPr/>
            </a:pPr>
            <a:r>
              <a:rPr lang="en-US" sz="1800" dirty="0" smtClean="0">
                <a:latin typeface="Arial" charset="0"/>
                <a:ea typeface="Arial" charset="0"/>
                <a:cs typeface="Arial" charset="0"/>
              </a:rPr>
              <a:t>Results were in agreement with previous findings.</a:t>
            </a:r>
          </a:p>
          <a:p>
            <a:pPr marL="514350" marR="0" lvl="0" indent="-514350" defTabSz="914400" eaLnBrk="1" fontAlgn="auto" latinLnBrk="0" hangingPunct="1">
              <a:lnSpc>
                <a:spcPct val="100000"/>
              </a:lnSpc>
              <a:spcBef>
                <a:spcPts val="0"/>
              </a:spcBef>
              <a:spcAft>
                <a:spcPts val="0"/>
              </a:spcAft>
              <a:buClrTx/>
              <a:buSzTx/>
              <a:buFontTx/>
              <a:buAutoNum type="arabicParenR"/>
              <a:tabLst/>
              <a:defRPr/>
            </a:pPr>
            <a:endParaRPr lang="en-US" sz="1800" dirty="0">
              <a:latin typeface="Arial" charset="0"/>
              <a:ea typeface="Arial" charset="0"/>
              <a:cs typeface="Arial" charset="0"/>
            </a:endParaRPr>
          </a:p>
          <a:p>
            <a:pPr marL="514350" marR="0" lvl="0" indent="-514350" defTabSz="914400" eaLnBrk="1" fontAlgn="auto" latinLnBrk="0" hangingPunct="1">
              <a:lnSpc>
                <a:spcPct val="100000"/>
              </a:lnSpc>
              <a:spcBef>
                <a:spcPts val="0"/>
              </a:spcBef>
              <a:spcAft>
                <a:spcPts val="0"/>
              </a:spcAft>
              <a:buClrTx/>
              <a:buSzTx/>
              <a:buFontTx/>
              <a:buAutoNum type="arabicParenR"/>
              <a:tabLst/>
              <a:defRPr/>
            </a:pPr>
            <a:r>
              <a:rPr lang="en-US" sz="1800" dirty="0" smtClean="0">
                <a:latin typeface="Arial" charset="0"/>
                <a:ea typeface="Arial" charset="0"/>
                <a:cs typeface="Arial" charset="0"/>
              </a:rPr>
              <a:t>Able to identify other associative genes and metabolites, while taking into account systematic variation in the data. (inaccurate observations that can affect the results that are not in statistical control)</a:t>
            </a:r>
            <a:endParaRPr lang="en-US" sz="1800" dirty="0" smtClean="0">
              <a:solidFill>
                <a:srgbClr val="FF0000"/>
              </a:solidFill>
              <a:latin typeface="Arial" charset="0"/>
              <a:ea typeface="Arial" charset="0"/>
              <a:cs typeface="Arial" charset="0"/>
            </a:endParaRPr>
          </a:p>
          <a:p>
            <a:pPr marL="514350" marR="0" lvl="0" indent="-514350" defTabSz="914400" eaLnBrk="1" fontAlgn="auto" latinLnBrk="0" hangingPunct="1">
              <a:lnSpc>
                <a:spcPct val="100000"/>
              </a:lnSpc>
              <a:spcBef>
                <a:spcPts val="0"/>
              </a:spcBef>
              <a:spcAft>
                <a:spcPts val="0"/>
              </a:spcAft>
              <a:buClrTx/>
              <a:buSzTx/>
              <a:buFontTx/>
              <a:buAutoNum type="arabicParenR"/>
              <a:tabLst/>
              <a:defRPr/>
            </a:pPr>
            <a:endParaRPr lang="en-US" sz="1800" dirty="0" smtClean="0">
              <a:latin typeface="Arial" charset="0"/>
              <a:ea typeface="Arial" charset="0"/>
              <a:cs typeface="Arial" charset="0"/>
            </a:endParaRPr>
          </a:p>
          <a:p>
            <a:pPr marL="514350" marR="0" lvl="0" indent="-514350" defTabSz="914400" eaLnBrk="1" fontAlgn="auto" latinLnBrk="0" hangingPunct="1">
              <a:lnSpc>
                <a:spcPct val="100000"/>
              </a:lnSpc>
              <a:spcBef>
                <a:spcPts val="0"/>
              </a:spcBef>
              <a:spcAft>
                <a:spcPts val="0"/>
              </a:spcAft>
              <a:buClrTx/>
              <a:buSzTx/>
              <a:buFontTx/>
              <a:buAutoNum type="arabicParenR"/>
              <a:tabLst/>
              <a:defRPr/>
            </a:pPr>
            <a:r>
              <a:rPr lang="en-US" sz="1800" dirty="0">
                <a:latin typeface="Arial" charset="0"/>
                <a:ea typeface="Arial" charset="0"/>
                <a:cs typeface="Arial" charset="0"/>
              </a:rPr>
              <a:t>I</a:t>
            </a:r>
            <a:r>
              <a:rPr lang="en-US" sz="1800" dirty="0" smtClean="0">
                <a:latin typeface="Arial" charset="0"/>
                <a:ea typeface="Arial" charset="0"/>
                <a:cs typeface="Arial" charset="0"/>
              </a:rPr>
              <a:t>nterpret Orthogonal variation. </a:t>
            </a:r>
            <a:endParaRPr lang="en-US" sz="1800" dirty="0">
              <a:latin typeface="Arial" charset="0"/>
              <a:ea typeface="Arial" charset="0"/>
              <a:cs typeface="Arial" charset="0"/>
            </a:endParaRPr>
          </a:p>
          <a:p>
            <a:pPr marL="514350" marR="0" lvl="0" indent="-514350" defTabSz="914400" eaLnBrk="1" fontAlgn="auto" latinLnBrk="0" hangingPunct="1">
              <a:lnSpc>
                <a:spcPct val="100000"/>
              </a:lnSpc>
              <a:spcBef>
                <a:spcPts val="0"/>
              </a:spcBef>
              <a:spcAft>
                <a:spcPts val="0"/>
              </a:spcAft>
              <a:buClrTx/>
              <a:buSzTx/>
              <a:buFontTx/>
              <a:buAutoNum type="arabicParenR"/>
              <a:tabLst/>
              <a:defRPr/>
            </a:pPr>
            <a:endParaRPr lang="en-US" sz="1800" dirty="0" smtClean="0">
              <a:latin typeface="Arial" charset="0"/>
              <a:ea typeface="Arial" charset="0"/>
              <a:cs typeface="Arial" charset="0"/>
            </a:endParaRPr>
          </a:p>
          <a:p>
            <a:pPr marL="514350" marR="0" lvl="0" indent="-514350" defTabSz="914400" eaLnBrk="1" fontAlgn="auto" latinLnBrk="0" hangingPunct="1">
              <a:lnSpc>
                <a:spcPct val="100000"/>
              </a:lnSpc>
              <a:spcBef>
                <a:spcPts val="0"/>
              </a:spcBef>
              <a:spcAft>
                <a:spcPts val="0"/>
              </a:spcAft>
              <a:buClrTx/>
              <a:buSzTx/>
              <a:buFontTx/>
              <a:buAutoNum type="arabicParenR"/>
              <a:tabLst/>
              <a:defRPr/>
            </a:pPr>
            <a:endParaRPr lang="en-US" sz="1800" dirty="0" smtClean="0">
              <a:latin typeface="Arial" charset="0"/>
              <a:ea typeface="Arial" charset="0"/>
              <a:cs typeface="Arial" charset="0"/>
            </a:endParaRPr>
          </a:p>
        </p:txBody>
      </p:sp>
      <p:sp>
        <p:nvSpPr>
          <p:cNvPr id="6" name="Slide Number Placeholder 5"/>
          <p:cNvSpPr>
            <a:spLocks noGrp="1"/>
          </p:cNvSpPr>
          <p:nvPr>
            <p:ph type="sldNum" sz="quarter" idx="12"/>
          </p:nvPr>
        </p:nvSpPr>
        <p:spPr/>
        <p:txBody>
          <a:bodyPr/>
          <a:lstStyle/>
          <a:p>
            <a:fld id="{69EAA66E-4B1E-A642-B7A6-2C0DBDC286DE}" type="slidenum">
              <a:rPr lang="en-US" smtClean="0"/>
              <a:t>11</a:t>
            </a:fld>
            <a:endParaRPr lang="en-US"/>
          </a:p>
        </p:txBody>
      </p:sp>
    </p:spTree>
    <p:extLst>
      <p:ext uri="{BB962C8B-B14F-4D97-AF65-F5344CB8AC3E}">
        <p14:creationId xmlns:p14="http://schemas.microsoft.com/office/powerpoint/2010/main" val="41853101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1857704" cy="1032387"/>
          </a:xfrm>
        </p:spPr>
        <p:txBody>
          <a:bodyPr/>
          <a:lstStyle/>
          <a:p>
            <a:r>
              <a:rPr lang="en-US" b="1" dirty="0" smtClean="0">
                <a:latin typeface="Arial" charset="0"/>
                <a:ea typeface="Arial" charset="0"/>
                <a:cs typeface="Arial" charset="0"/>
              </a:rPr>
              <a:t>Why not just PLS?</a:t>
            </a:r>
            <a:endParaRPr lang="en-US" b="1" dirty="0">
              <a:latin typeface="Arial" charset="0"/>
              <a:ea typeface="Arial" charset="0"/>
              <a:cs typeface="Arial" charset="0"/>
            </a:endParaRPr>
          </a:p>
        </p:txBody>
      </p:sp>
      <p:sp>
        <p:nvSpPr>
          <p:cNvPr id="3" name="Content Placeholder 2"/>
          <p:cNvSpPr>
            <a:spLocks noGrp="1"/>
          </p:cNvSpPr>
          <p:nvPr>
            <p:ph idx="1"/>
          </p:nvPr>
        </p:nvSpPr>
        <p:spPr>
          <a:xfrm>
            <a:off x="132735" y="1135626"/>
            <a:ext cx="11857704" cy="4940709"/>
          </a:xfrm>
        </p:spPr>
        <p:txBody>
          <a:bodyPr>
            <a:noAutofit/>
          </a:bodyPr>
          <a:lstStyle/>
          <a:p>
            <a:pPr marR="0" lvl="0" defTabSz="914400" eaLnBrk="1" fontAlgn="auto" latinLnBrk="0" hangingPunct="1">
              <a:lnSpc>
                <a:spcPct val="100000"/>
              </a:lnSpc>
              <a:spcBef>
                <a:spcPts val="0"/>
              </a:spcBef>
              <a:spcAft>
                <a:spcPts val="0"/>
              </a:spcAft>
              <a:buClrTx/>
              <a:buSzTx/>
              <a:buFont typeface="Arial" charset="0"/>
              <a:buChar char="•"/>
              <a:tabLst/>
              <a:defRPr/>
            </a:pPr>
            <a:r>
              <a:rPr lang="en-US" sz="1800" dirty="0" smtClean="0">
                <a:latin typeface="Arial" charset="0"/>
                <a:ea typeface="Arial" charset="0"/>
                <a:cs typeface="Arial" charset="0"/>
              </a:rPr>
              <a:t>PLS:</a:t>
            </a:r>
          </a:p>
          <a:p>
            <a:pPr marR="0" lvl="0" defTabSz="914400" eaLnBrk="1" fontAlgn="auto" latinLnBrk="0" hangingPunct="1">
              <a:lnSpc>
                <a:spcPct val="100000"/>
              </a:lnSpc>
              <a:spcBef>
                <a:spcPts val="0"/>
              </a:spcBef>
              <a:spcAft>
                <a:spcPts val="0"/>
              </a:spcAft>
              <a:buClrTx/>
              <a:buSzTx/>
              <a:buFont typeface="Arial" charset="0"/>
              <a:buChar char="•"/>
              <a:tabLst/>
              <a:defRPr/>
            </a:pPr>
            <a:endParaRPr lang="en-US" sz="1800" dirty="0" smtClean="0">
              <a:latin typeface="Arial" charset="0"/>
              <a:ea typeface="Arial" charset="0"/>
              <a:cs typeface="Arial" charset="0"/>
            </a:endParaRPr>
          </a:p>
          <a:p>
            <a:pPr marR="0" lvl="0" defTabSz="914400" eaLnBrk="1" fontAlgn="auto" latinLnBrk="0" hangingPunct="1">
              <a:lnSpc>
                <a:spcPct val="100000"/>
              </a:lnSpc>
              <a:spcBef>
                <a:spcPts val="0"/>
              </a:spcBef>
              <a:spcAft>
                <a:spcPts val="0"/>
              </a:spcAft>
              <a:buClrTx/>
              <a:buSzTx/>
              <a:buFontTx/>
              <a:buChar char="-"/>
              <a:tabLst/>
              <a:defRPr/>
            </a:pPr>
            <a:r>
              <a:rPr lang="en-US" sz="1800" dirty="0" smtClean="0">
                <a:latin typeface="Arial" charset="0"/>
                <a:ea typeface="Arial" charset="0"/>
                <a:cs typeface="Arial" charset="0"/>
              </a:rPr>
              <a:t>Multivariate regression</a:t>
            </a:r>
          </a:p>
          <a:p>
            <a:pPr marR="0" lvl="0" defTabSz="914400" eaLnBrk="1" fontAlgn="auto" latinLnBrk="0" hangingPunct="1">
              <a:lnSpc>
                <a:spcPct val="100000"/>
              </a:lnSpc>
              <a:spcBef>
                <a:spcPts val="0"/>
              </a:spcBef>
              <a:spcAft>
                <a:spcPts val="0"/>
              </a:spcAft>
              <a:buClrTx/>
              <a:buSzTx/>
              <a:buFontTx/>
              <a:buChar char="-"/>
              <a:tabLst/>
              <a:defRPr/>
            </a:pPr>
            <a:endParaRPr lang="en-US" sz="1800" dirty="0" smtClean="0">
              <a:latin typeface="Arial" charset="0"/>
              <a:ea typeface="Arial" charset="0"/>
              <a:cs typeface="Arial" charset="0"/>
            </a:endParaRPr>
          </a:p>
          <a:p>
            <a:pPr marR="0" lvl="0" defTabSz="914400" eaLnBrk="1" fontAlgn="auto" latinLnBrk="0" hangingPunct="1">
              <a:lnSpc>
                <a:spcPct val="100000"/>
              </a:lnSpc>
              <a:spcBef>
                <a:spcPts val="0"/>
              </a:spcBef>
              <a:spcAft>
                <a:spcPts val="0"/>
              </a:spcAft>
              <a:buClrTx/>
              <a:buSzTx/>
              <a:buFontTx/>
              <a:buChar char="-"/>
              <a:tabLst/>
              <a:defRPr/>
            </a:pPr>
            <a:r>
              <a:rPr lang="en-US" sz="1800" dirty="0" smtClean="0">
                <a:latin typeface="Arial" charset="0"/>
                <a:ea typeface="Arial" charset="0"/>
                <a:cs typeface="Arial" charset="0"/>
              </a:rPr>
              <a:t>Finds the </a:t>
            </a:r>
            <a:r>
              <a:rPr lang="en-US" sz="1800" dirty="0">
                <a:latin typeface="Arial" charset="0"/>
                <a:ea typeface="Arial" charset="0"/>
                <a:cs typeface="Arial" charset="0"/>
              </a:rPr>
              <a:t>fundamental relations between two </a:t>
            </a:r>
            <a:r>
              <a:rPr lang="en-US" sz="1800" dirty="0" smtClean="0">
                <a:latin typeface="Arial" charset="0"/>
                <a:ea typeface="Arial" charset="0"/>
                <a:cs typeface="Arial" charset="0"/>
              </a:rPr>
              <a:t>matrices</a:t>
            </a:r>
            <a:r>
              <a:rPr lang="en-US" sz="1800" dirty="0">
                <a:latin typeface="Arial" charset="0"/>
                <a:ea typeface="Arial" charset="0"/>
                <a:cs typeface="Arial" charset="0"/>
              </a:rPr>
              <a:t> (</a:t>
            </a:r>
            <a:r>
              <a:rPr lang="en-US" sz="1800" i="1" dirty="0">
                <a:latin typeface="Arial" charset="0"/>
                <a:ea typeface="Arial" charset="0"/>
                <a:cs typeface="Arial" charset="0"/>
              </a:rPr>
              <a:t>X</a:t>
            </a:r>
            <a:r>
              <a:rPr lang="en-US" sz="1800" dirty="0">
                <a:latin typeface="Arial" charset="0"/>
                <a:ea typeface="Arial" charset="0"/>
                <a:cs typeface="Arial" charset="0"/>
              </a:rPr>
              <a:t> and </a:t>
            </a:r>
            <a:r>
              <a:rPr lang="en-US" sz="1800" i="1" dirty="0" smtClean="0">
                <a:latin typeface="Arial" charset="0"/>
                <a:ea typeface="Arial" charset="0"/>
                <a:cs typeface="Arial" charset="0"/>
              </a:rPr>
              <a:t>Y)</a:t>
            </a:r>
          </a:p>
          <a:p>
            <a:pPr marR="0" lvl="0" defTabSz="914400" eaLnBrk="1" fontAlgn="auto" latinLnBrk="0" hangingPunct="1">
              <a:lnSpc>
                <a:spcPct val="100000"/>
              </a:lnSpc>
              <a:spcBef>
                <a:spcPts val="0"/>
              </a:spcBef>
              <a:spcAft>
                <a:spcPts val="0"/>
              </a:spcAft>
              <a:buClrTx/>
              <a:buSzTx/>
              <a:buFontTx/>
              <a:buChar char="-"/>
              <a:tabLst/>
              <a:defRPr/>
            </a:pPr>
            <a:endParaRPr lang="en-US" sz="1800" i="1" dirty="0" smtClean="0">
              <a:latin typeface="Arial" charset="0"/>
              <a:ea typeface="Arial" charset="0"/>
              <a:cs typeface="Arial" charset="0"/>
            </a:endParaRPr>
          </a:p>
          <a:p>
            <a:pPr marR="0" lvl="0" defTabSz="914400" eaLnBrk="1" fontAlgn="auto" latinLnBrk="0" hangingPunct="1">
              <a:lnSpc>
                <a:spcPct val="100000"/>
              </a:lnSpc>
              <a:spcBef>
                <a:spcPts val="0"/>
              </a:spcBef>
              <a:spcAft>
                <a:spcPts val="0"/>
              </a:spcAft>
              <a:buClrTx/>
              <a:buSzTx/>
              <a:buFontTx/>
              <a:buChar char="-"/>
              <a:tabLst/>
              <a:defRPr/>
            </a:pPr>
            <a:r>
              <a:rPr lang="en-US" sz="1800" dirty="0" smtClean="0">
                <a:latin typeface="Arial" charset="0"/>
                <a:ea typeface="Arial" charset="0"/>
                <a:cs typeface="Arial" charset="0"/>
              </a:rPr>
              <a:t>A </a:t>
            </a:r>
            <a:r>
              <a:rPr lang="en-US" sz="1800" dirty="0">
                <a:latin typeface="Arial" charset="0"/>
                <a:ea typeface="Arial" charset="0"/>
                <a:cs typeface="Arial" charset="0"/>
              </a:rPr>
              <a:t>PLS model will </a:t>
            </a:r>
            <a:r>
              <a:rPr lang="en-US" sz="1800" dirty="0" smtClean="0">
                <a:latin typeface="Arial" charset="0"/>
                <a:ea typeface="Arial" charset="0"/>
                <a:cs typeface="Arial" charset="0"/>
              </a:rPr>
              <a:t>try to find the multidimensional direction in the </a:t>
            </a:r>
            <a:r>
              <a:rPr lang="en-US" sz="1800" i="1" dirty="0" smtClean="0">
                <a:latin typeface="Arial" charset="0"/>
                <a:ea typeface="Arial" charset="0"/>
                <a:cs typeface="Arial" charset="0"/>
              </a:rPr>
              <a:t>X</a:t>
            </a:r>
            <a:r>
              <a:rPr lang="en-US" sz="1800" dirty="0" smtClean="0">
                <a:latin typeface="Arial" charset="0"/>
                <a:ea typeface="Arial" charset="0"/>
                <a:cs typeface="Arial" charset="0"/>
              </a:rPr>
              <a:t> space that explains the maximum multidimensional variance direction in the </a:t>
            </a:r>
            <a:r>
              <a:rPr lang="en-US" sz="1800" i="1" dirty="0" smtClean="0">
                <a:latin typeface="Arial" charset="0"/>
                <a:ea typeface="Arial" charset="0"/>
                <a:cs typeface="Arial" charset="0"/>
              </a:rPr>
              <a:t>Y</a:t>
            </a:r>
            <a:r>
              <a:rPr lang="en-US" sz="1800" dirty="0" smtClean="0">
                <a:latin typeface="Arial" charset="0"/>
                <a:ea typeface="Arial" charset="0"/>
                <a:cs typeface="Arial" charset="0"/>
              </a:rPr>
              <a:t> space. (maximize covariance of X and Y) </a:t>
            </a:r>
          </a:p>
          <a:p>
            <a:pPr marR="0" lvl="0" defTabSz="914400" eaLnBrk="1" fontAlgn="auto" latinLnBrk="0" hangingPunct="1">
              <a:lnSpc>
                <a:spcPct val="100000"/>
              </a:lnSpc>
              <a:spcBef>
                <a:spcPts val="0"/>
              </a:spcBef>
              <a:spcAft>
                <a:spcPts val="0"/>
              </a:spcAft>
              <a:buClrTx/>
              <a:buSzTx/>
              <a:buFontTx/>
              <a:buChar char="-"/>
              <a:tabLst/>
              <a:defRPr/>
            </a:pPr>
            <a:endParaRPr lang="en-US" sz="1800" dirty="0" smtClean="0">
              <a:latin typeface="Arial" charset="0"/>
              <a:ea typeface="Arial" charset="0"/>
              <a:cs typeface="Arial" charset="0"/>
            </a:endParaRPr>
          </a:p>
          <a:p>
            <a:pPr marR="0" lvl="0" defTabSz="914400" eaLnBrk="1" fontAlgn="auto" latinLnBrk="0" hangingPunct="1">
              <a:lnSpc>
                <a:spcPct val="100000"/>
              </a:lnSpc>
              <a:spcBef>
                <a:spcPts val="0"/>
              </a:spcBef>
              <a:spcAft>
                <a:spcPts val="0"/>
              </a:spcAft>
              <a:buClrTx/>
              <a:buSzTx/>
              <a:buFontTx/>
              <a:buChar char="-"/>
              <a:tabLst/>
              <a:defRPr/>
            </a:pPr>
            <a:r>
              <a:rPr lang="en-US" sz="1800" dirty="0" smtClean="0">
                <a:latin typeface="Arial" charset="0"/>
                <a:ea typeface="Arial" charset="0"/>
                <a:cs typeface="Arial" charset="0"/>
              </a:rPr>
              <a:t>PLS </a:t>
            </a:r>
            <a:r>
              <a:rPr lang="en-US" sz="1800" dirty="0">
                <a:latin typeface="Arial" charset="0"/>
                <a:ea typeface="Arial" charset="0"/>
                <a:cs typeface="Arial" charset="0"/>
              </a:rPr>
              <a:t>regression is particularly suited when the matrix of predictors has more variables than observations, and when there is </a:t>
            </a:r>
            <a:r>
              <a:rPr lang="en-US" sz="1800" dirty="0" smtClean="0">
                <a:latin typeface="Arial" charset="0"/>
                <a:ea typeface="Arial" charset="0"/>
                <a:cs typeface="Arial" charset="0"/>
              </a:rPr>
              <a:t>multicollinearity among</a:t>
            </a:r>
            <a:r>
              <a:rPr lang="en-US" sz="1800" dirty="0">
                <a:latin typeface="Arial" charset="0"/>
                <a:ea typeface="Arial" charset="0"/>
                <a:cs typeface="Arial" charset="0"/>
              </a:rPr>
              <a:t> </a:t>
            </a:r>
            <a:r>
              <a:rPr lang="en-US" sz="1800" i="1" dirty="0">
                <a:latin typeface="Arial" charset="0"/>
                <a:ea typeface="Arial" charset="0"/>
                <a:cs typeface="Arial" charset="0"/>
              </a:rPr>
              <a:t>X</a:t>
            </a:r>
            <a:r>
              <a:rPr lang="en-US" sz="1800" dirty="0">
                <a:latin typeface="Arial" charset="0"/>
                <a:ea typeface="Arial" charset="0"/>
                <a:cs typeface="Arial" charset="0"/>
              </a:rPr>
              <a:t> values. </a:t>
            </a:r>
          </a:p>
        </p:txBody>
      </p:sp>
      <p:sp>
        <p:nvSpPr>
          <p:cNvPr id="6" name="Slide Number Placeholder 5"/>
          <p:cNvSpPr>
            <a:spLocks noGrp="1"/>
          </p:cNvSpPr>
          <p:nvPr>
            <p:ph type="sldNum" sz="quarter" idx="12"/>
          </p:nvPr>
        </p:nvSpPr>
        <p:spPr/>
        <p:txBody>
          <a:bodyPr/>
          <a:lstStyle/>
          <a:p>
            <a:fld id="{69EAA66E-4B1E-A642-B7A6-2C0DBDC286DE}" type="slidenum">
              <a:rPr lang="en-US" smtClean="0"/>
              <a:t>12</a:t>
            </a:fld>
            <a:endParaRPr lang="en-US"/>
          </a:p>
        </p:txBody>
      </p:sp>
      <p:grpSp>
        <p:nvGrpSpPr>
          <p:cNvPr id="11" name="Group 10"/>
          <p:cNvGrpSpPr/>
          <p:nvPr/>
        </p:nvGrpSpPr>
        <p:grpSpPr>
          <a:xfrm>
            <a:off x="132735" y="1782501"/>
            <a:ext cx="11857704" cy="3622876"/>
            <a:chOff x="132735" y="2152891"/>
            <a:chExt cx="11857704" cy="3622876"/>
          </a:xfrm>
        </p:grpSpPr>
        <p:sp>
          <p:nvSpPr>
            <p:cNvPr id="8" name="Content Placeholder 2"/>
            <p:cNvSpPr txBox="1">
              <a:spLocks/>
            </p:cNvSpPr>
            <p:nvPr/>
          </p:nvSpPr>
          <p:spPr>
            <a:xfrm>
              <a:off x="132735" y="2152891"/>
              <a:ext cx="11857704" cy="362287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0"/>
                </a:spcBef>
                <a:buFontTx/>
                <a:buChar char="-"/>
                <a:defRPr/>
              </a:pPr>
              <a:endParaRPr lang="en-US" sz="1800" dirty="0">
                <a:latin typeface="Arial" charset="0"/>
                <a:ea typeface="Arial" charset="0"/>
                <a:cs typeface="Arial" charset="0"/>
              </a:endParaRPr>
            </a:p>
            <a:p>
              <a:pPr marL="0" lvl="0" indent="0">
                <a:lnSpc>
                  <a:spcPct val="100000"/>
                </a:lnSpc>
                <a:spcBef>
                  <a:spcPts val="0"/>
                </a:spcBef>
                <a:buNone/>
                <a:defRPr/>
              </a:pPr>
              <a:r>
                <a:rPr lang="en-US" sz="1800" dirty="0" smtClean="0">
                  <a:latin typeface="Arial" charset="0"/>
                  <a:ea typeface="Arial" charset="0"/>
                  <a:cs typeface="Arial" charset="0"/>
                </a:rPr>
                <a:t>PLS: biased </a:t>
              </a:r>
              <a:r>
                <a:rPr lang="en-US" sz="1800" dirty="0">
                  <a:latin typeface="Arial" charset="0"/>
                  <a:ea typeface="Arial" charset="0"/>
                  <a:cs typeface="Arial" charset="0"/>
                </a:rPr>
                <a:t>due to systematic </a:t>
              </a:r>
              <a:r>
                <a:rPr lang="en-US" sz="1800" dirty="0" smtClean="0">
                  <a:latin typeface="Arial" charset="0"/>
                  <a:ea typeface="Arial" charset="0"/>
                  <a:cs typeface="Arial" charset="0"/>
                </a:rPr>
                <a:t>variations</a:t>
              </a:r>
            </a:p>
            <a:p>
              <a:pPr marL="0" lvl="0" indent="0">
                <a:lnSpc>
                  <a:spcPct val="100000"/>
                </a:lnSpc>
                <a:spcBef>
                  <a:spcPts val="0"/>
                </a:spcBef>
                <a:buNone/>
                <a:defRPr/>
              </a:pPr>
              <a:endParaRPr lang="en-US" sz="1800" dirty="0" smtClean="0">
                <a:latin typeface="Arial" charset="0"/>
                <a:ea typeface="Arial" charset="0"/>
                <a:cs typeface="Arial" charset="0"/>
              </a:endParaRPr>
            </a:p>
            <a:p>
              <a:pPr marL="0" lvl="0" indent="0">
                <a:lnSpc>
                  <a:spcPct val="100000"/>
                </a:lnSpc>
                <a:spcBef>
                  <a:spcPts val="0"/>
                </a:spcBef>
                <a:buNone/>
                <a:defRPr/>
              </a:pPr>
              <a:endParaRPr lang="en-US" sz="1800" dirty="0" smtClean="0">
                <a:latin typeface="Arial" charset="0"/>
                <a:ea typeface="Arial" charset="0"/>
                <a:cs typeface="Arial" charset="0"/>
              </a:endParaRPr>
            </a:p>
            <a:p>
              <a:pPr marL="0" lvl="0" indent="0">
                <a:lnSpc>
                  <a:spcPct val="100000"/>
                </a:lnSpc>
                <a:spcBef>
                  <a:spcPts val="0"/>
                </a:spcBef>
                <a:buNone/>
                <a:defRPr/>
              </a:pPr>
              <a:endParaRPr lang="en-US" sz="1800" dirty="0">
                <a:latin typeface="Arial" charset="0"/>
                <a:ea typeface="Arial" charset="0"/>
                <a:cs typeface="Arial" charset="0"/>
              </a:endParaRPr>
            </a:p>
            <a:p>
              <a:pPr marL="0" lvl="0" indent="0">
                <a:lnSpc>
                  <a:spcPct val="100000"/>
                </a:lnSpc>
                <a:spcBef>
                  <a:spcPts val="0"/>
                </a:spcBef>
                <a:buNone/>
                <a:defRPr/>
              </a:pPr>
              <a:endParaRPr lang="en-US" sz="1800" dirty="0" smtClean="0">
                <a:latin typeface="Arial" charset="0"/>
                <a:ea typeface="Arial" charset="0"/>
                <a:cs typeface="Arial" charset="0"/>
              </a:endParaRPr>
            </a:p>
            <a:p>
              <a:pPr marL="0" lvl="0" indent="0">
                <a:lnSpc>
                  <a:spcPct val="100000"/>
                </a:lnSpc>
                <a:spcBef>
                  <a:spcPts val="0"/>
                </a:spcBef>
                <a:buNone/>
                <a:defRPr/>
              </a:pPr>
              <a:r>
                <a:rPr lang="en-US" sz="1800" dirty="0" smtClean="0">
                  <a:latin typeface="Arial" charset="0"/>
                  <a:ea typeface="Arial" charset="0"/>
                  <a:cs typeface="Arial" charset="0"/>
                </a:rPr>
                <a:t>OPLS: corrects systematic variations</a:t>
              </a:r>
            </a:p>
            <a:p>
              <a:pPr marL="0" lvl="0" indent="0">
                <a:lnSpc>
                  <a:spcPct val="100000"/>
                </a:lnSpc>
                <a:spcBef>
                  <a:spcPts val="0"/>
                </a:spcBef>
                <a:buNone/>
                <a:defRPr/>
              </a:pPr>
              <a:endParaRPr lang="en-US" sz="1800" dirty="0" smtClean="0">
                <a:latin typeface="Arial" charset="0"/>
                <a:ea typeface="Arial" charset="0"/>
                <a:cs typeface="Arial" charset="0"/>
              </a:endParaRPr>
            </a:p>
            <a:p>
              <a:pPr marL="0" lvl="0" indent="0">
                <a:lnSpc>
                  <a:spcPct val="100000"/>
                </a:lnSpc>
                <a:spcBef>
                  <a:spcPts val="0"/>
                </a:spcBef>
                <a:buNone/>
                <a:defRPr/>
              </a:pPr>
              <a:endParaRPr lang="en-US" sz="1800" dirty="0" smtClean="0">
                <a:latin typeface="Arial" charset="0"/>
                <a:ea typeface="Arial" charset="0"/>
                <a:cs typeface="Arial" charset="0"/>
              </a:endParaRPr>
            </a:p>
            <a:p>
              <a:pPr marL="0" lvl="0" indent="0">
                <a:lnSpc>
                  <a:spcPct val="100000"/>
                </a:lnSpc>
                <a:spcBef>
                  <a:spcPts val="0"/>
                </a:spcBef>
                <a:buNone/>
                <a:defRPr/>
              </a:pPr>
              <a:endParaRPr lang="en-US" sz="1800" dirty="0" smtClean="0">
                <a:latin typeface="Arial" charset="0"/>
                <a:ea typeface="Arial" charset="0"/>
                <a:cs typeface="Arial" charset="0"/>
              </a:endParaRPr>
            </a:p>
            <a:p>
              <a:pPr marL="0" lvl="0" indent="0">
                <a:lnSpc>
                  <a:spcPct val="100000"/>
                </a:lnSpc>
                <a:spcBef>
                  <a:spcPts val="0"/>
                </a:spcBef>
                <a:buNone/>
                <a:defRPr/>
              </a:pPr>
              <a:endParaRPr lang="en-US" sz="1800" dirty="0">
                <a:latin typeface="Arial" charset="0"/>
                <a:ea typeface="Arial" charset="0"/>
                <a:cs typeface="Arial" charset="0"/>
              </a:endParaRPr>
            </a:p>
            <a:p>
              <a:pPr marL="0" lvl="0" indent="0">
                <a:lnSpc>
                  <a:spcPct val="100000"/>
                </a:lnSpc>
                <a:spcBef>
                  <a:spcPts val="0"/>
                </a:spcBef>
                <a:buNone/>
                <a:defRPr/>
              </a:pPr>
              <a:r>
                <a:rPr lang="en-US" sz="1800" dirty="0" smtClean="0">
                  <a:latin typeface="Arial" charset="0"/>
                  <a:ea typeface="Arial" charset="0"/>
                  <a:cs typeface="Arial" charset="0"/>
                </a:rPr>
                <a:t>O2PLS: symmetric approach of OPLS</a:t>
              </a:r>
              <a:endParaRPr lang="en-US" sz="1800" dirty="0">
                <a:latin typeface="Arial" charset="0"/>
                <a:ea typeface="Arial" charset="0"/>
                <a:cs typeface="Arial" charset="0"/>
              </a:endParaRPr>
            </a:p>
            <a:p>
              <a:pPr marL="0" lvl="0" indent="0">
                <a:lnSpc>
                  <a:spcPct val="100000"/>
                </a:lnSpc>
                <a:spcBef>
                  <a:spcPts val="0"/>
                </a:spcBef>
                <a:buNone/>
                <a:defRPr/>
              </a:pPr>
              <a:endParaRPr lang="en-US" sz="1800" dirty="0">
                <a:latin typeface="Arial" charset="0"/>
                <a:ea typeface="Arial" charset="0"/>
                <a:cs typeface="Arial" charset="0"/>
              </a:endParaRPr>
            </a:p>
            <a:p>
              <a:pPr>
                <a:lnSpc>
                  <a:spcPct val="100000"/>
                </a:lnSpc>
                <a:spcBef>
                  <a:spcPts val="0"/>
                </a:spcBef>
                <a:buFontTx/>
                <a:buChar char="-"/>
                <a:defRPr/>
              </a:pPr>
              <a:endParaRPr lang="en-US" sz="1800" dirty="0">
                <a:latin typeface="Arial" charset="0"/>
                <a:ea typeface="Arial" charset="0"/>
                <a:cs typeface="Arial" charset="0"/>
              </a:endParaRPr>
            </a:p>
          </p:txBody>
        </p:sp>
        <p:sp>
          <p:nvSpPr>
            <p:cNvPr id="9" name="Right Arrow 8"/>
            <p:cNvSpPr/>
            <p:nvPr/>
          </p:nvSpPr>
          <p:spPr>
            <a:xfrm rot="5400000">
              <a:off x="1990845" y="2992522"/>
              <a:ext cx="752355" cy="474562"/>
            </a:xfrm>
            <a:prstGeom prst="rightArrow">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Arrow 9"/>
            <p:cNvSpPr/>
            <p:nvPr/>
          </p:nvSpPr>
          <p:spPr>
            <a:xfrm rot="5400000">
              <a:off x="1990845" y="4468295"/>
              <a:ext cx="752355" cy="474562"/>
            </a:xfrm>
            <a:prstGeom prst="rightArrow">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11111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xit" presetSubtype="10" fill="hold" nodeType="clickEffect">
                                  <p:stCondLst>
                                    <p:cond delay="0"/>
                                  </p:stCondLst>
                                  <p:childTnLst>
                                    <p:animEffect transition="out" filter="blinds(horizontal)">
                                      <p:cBhvr>
                                        <p:cTn id="6" dur="500"/>
                                        <p:tgtEl>
                                          <p:spTgt spid="3">
                                            <p:txEl>
                                              <p:pRg st="0" end="0"/>
                                            </p:txEl>
                                          </p:spTgt>
                                        </p:tgtEl>
                                      </p:cBhvr>
                                    </p:animEffect>
                                    <p:set>
                                      <p:cBhvr>
                                        <p:cTn id="7" dur="1" fill="hold">
                                          <p:stCondLst>
                                            <p:cond delay="499"/>
                                          </p:stCondLst>
                                        </p:cTn>
                                        <p:tgtEl>
                                          <p:spTgt spid="3">
                                            <p:txEl>
                                              <p:pRg st="0" end="0"/>
                                            </p:txEl>
                                          </p:spTgt>
                                        </p:tgtEl>
                                        <p:attrNameLst>
                                          <p:attrName>style.visibility</p:attrName>
                                        </p:attrNameLst>
                                      </p:cBhvr>
                                      <p:to>
                                        <p:strVal val="hidden"/>
                                      </p:to>
                                    </p:set>
                                  </p:childTnLst>
                                </p:cTn>
                              </p:par>
                              <p:par>
                                <p:cTn id="8" presetID="3" presetClass="exit" presetSubtype="10" fill="hold" nodeType="withEffect">
                                  <p:stCondLst>
                                    <p:cond delay="0"/>
                                  </p:stCondLst>
                                  <p:childTnLst>
                                    <p:animEffect transition="out" filter="blinds(horizontal)">
                                      <p:cBhvr>
                                        <p:cTn id="9" dur="500"/>
                                        <p:tgtEl>
                                          <p:spTgt spid="3">
                                            <p:txEl>
                                              <p:pRg st="2" end="2"/>
                                            </p:txEl>
                                          </p:spTgt>
                                        </p:tgtEl>
                                      </p:cBhvr>
                                    </p:animEffect>
                                    <p:set>
                                      <p:cBhvr>
                                        <p:cTn id="10" dur="1" fill="hold">
                                          <p:stCondLst>
                                            <p:cond delay="499"/>
                                          </p:stCondLst>
                                        </p:cTn>
                                        <p:tgtEl>
                                          <p:spTgt spid="3">
                                            <p:txEl>
                                              <p:pRg st="2" end="2"/>
                                            </p:txEl>
                                          </p:spTgt>
                                        </p:tgtEl>
                                        <p:attrNameLst>
                                          <p:attrName>style.visibility</p:attrName>
                                        </p:attrNameLst>
                                      </p:cBhvr>
                                      <p:to>
                                        <p:strVal val="hidden"/>
                                      </p:to>
                                    </p:set>
                                  </p:childTnLst>
                                </p:cTn>
                              </p:par>
                              <p:par>
                                <p:cTn id="11" presetID="3" presetClass="exit" presetSubtype="10" fill="hold" nodeType="withEffect">
                                  <p:stCondLst>
                                    <p:cond delay="0"/>
                                  </p:stCondLst>
                                  <p:childTnLst>
                                    <p:animEffect transition="out" filter="blinds(horizontal)">
                                      <p:cBhvr>
                                        <p:cTn id="12" dur="500"/>
                                        <p:tgtEl>
                                          <p:spTgt spid="3">
                                            <p:txEl>
                                              <p:pRg st="4" end="4"/>
                                            </p:txEl>
                                          </p:spTgt>
                                        </p:tgtEl>
                                      </p:cBhvr>
                                    </p:animEffect>
                                    <p:set>
                                      <p:cBhvr>
                                        <p:cTn id="13" dur="1" fill="hold">
                                          <p:stCondLst>
                                            <p:cond delay="499"/>
                                          </p:stCondLst>
                                        </p:cTn>
                                        <p:tgtEl>
                                          <p:spTgt spid="3">
                                            <p:txEl>
                                              <p:pRg st="4" end="4"/>
                                            </p:txEl>
                                          </p:spTgt>
                                        </p:tgtEl>
                                        <p:attrNameLst>
                                          <p:attrName>style.visibility</p:attrName>
                                        </p:attrNameLst>
                                      </p:cBhvr>
                                      <p:to>
                                        <p:strVal val="hidden"/>
                                      </p:to>
                                    </p:set>
                                  </p:childTnLst>
                                </p:cTn>
                              </p:par>
                              <p:par>
                                <p:cTn id="14" presetID="3" presetClass="exit" presetSubtype="10" fill="hold" nodeType="withEffect">
                                  <p:stCondLst>
                                    <p:cond delay="0"/>
                                  </p:stCondLst>
                                  <p:childTnLst>
                                    <p:animEffect transition="out" filter="blinds(horizontal)">
                                      <p:cBhvr>
                                        <p:cTn id="15" dur="500"/>
                                        <p:tgtEl>
                                          <p:spTgt spid="3">
                                            <p:txEl>
                                              <p:pRg st="6" end="6"/>
                                            </p:txEl>
                                          </p:spTgt>
                                        </p:tgtEl>
                                      </p:cBhvr>
                                    </p:animEffect>
                                    <p:set>
                                      <p:cBhvr>
                                        <p:cTn id="16" dur="1" fill="hold">
                                          <p:stCondLst>
                                            <p:cond delay="499"/>
                                          </p:stCondLst>
                                        </p:cTn>
                                        <p:tgtEl>
                                          <p:spTgt spid="3">
                                            <p:txEl>
                                              <p:pRg st="6" end="6"/>
                                            </p:txEl>
                                          </p:spTgt>
                                        </p:tgtEl>
                                        <p:attrNameLst>
                                          <p:attrName>style.visibility</p:attrName>
                                        </p:attrNameLst>
                                      </p:cBhvr>
                                      <p:to>
                                        <p:strVal val="hidden"/>
                                      </p:to>
                                    </p:set>
                                  </p:childTnLst>
                                </p:cTn>
                              </p:par>
                              <p:par>
                                <p:cTn id="17" presetID="3" presetClass="exit" presetSubtype="10" fill="hold" nodeType="withEffect">
                                  <p:stCondLst>
                                    <p:cond delay="0"/>
                                  </p:stCondLst>
                                  <p:childTnLst>
                                    <p:animEffect transition="out" filter="blinds(horizontal)">
                                      <p:cBhvr>
                                        <p:cTn id="18" dur="500"/>
                                        <p:tgtEl>
                                          <p:spTgt spid="3">
                                            <p:txEl>
                                              <p:pRg st="8" end="8"/>
                                            </p:txEl>
                                          </p:spTgt>
                                        </p:tgtEl>
                                      </p:cBhvr>
                                    </p:animEffect>
                                    <p:set>
                                      <p:cBhvr>
                                        <p:cTn id="19" dur="1" fill="hold">
                                          <p:stCondLst>
                                            <p:cond delay="499"/>
                                          </p:stCondLst>
                                        </p:cTn>
                                        <p:tgtEl>
                                          <p:spTgt spid="3">
                                            <p:txEl>
                                              <p:pRg st="8" end="8"/>
                                            </p:txEl>
                                          </p:spTgt>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11"/>
                                        </p:tgtEl>
                                        <p:attrNameLst>
                                          <p:attrName>style.visibility</p:attrName>
                                        </p:attrNameLst>
                                      </p:cBhvr>
                                      <p:to>
                                        <p:strVal val="visible"/>
                                      </p:to>
                                    </p:set>
                                    <p:anim calcmode="lin" valueType="num">
                                      <p:cBhvr additive="base">
                                        <p:cTn id="24" dur="500" fill="hold"/>
                                        <p:tgtEl>
                                          <p:spTgt spid="11"/>
                                        </p:tgtEl>
                                        <p:attrNameLst>
                                          <p:attrName>ppt_x</p:attrName>
                                        </p:attrNameLst>
                                      </p:cBhvr>
                                      <p:tavLst>
                                        <p:tav tm="0">
                                          <p:val>
                                            <p:strVal val="#ppt_x"/>
                                          </p:val>
                                        </p:tav>
                                        <p:tav tm="100000">
                                          <p:val>
                                            <p:strVal val="#ppt_x"/>
                                          </p:val>
                                        </p:tav>
                                      </p:tavLst>
                                    </p:anim>
                                    <p:anim calcmode="lin" valueType="num">
                                      <p:cBhvr additive="base">
                                        <p:cTn id="25"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9955" y="1215342"/>
            <a:ext cx="11922439" cy="4668806"/>
          </a:xfrm>
        </p:spPr>
        <p:txBody>
          <a:bodyPr>
            <a:normAutofit/>
          </a:bodyPr>
          <a:lstStyle/>
          <a:p>
            <a:pPr marL="457200" indent="-457200">
              <a:buFont typeface="+mj-lt"/>
              <a:buAutoNum type="arabicPeriod"/>
            </a:pPr>
            <a:r>
              <a:rPr lang="en-US" sz="2200" dirty="0" smtClean="0">
                <a:latin typeface="Arial" charset="0"/>
                <a:ea typeface="Arial" charset="0"/>
                <a:cs typeface="Arial" charset="0"/>
              </a:rPr>
              <a:t>Which variables are related to those in another dataset? </a:t>
            </a:r>
            <a:r>
              <a:rPr lang="en-US" sz="2200" dirty="0" err="1" smtClean="0">
                <a:latin typeface="Arial" charset="0"/>
                <a:ea typeface="Arial" charset="0"/>
                <a:cs typeface="Arial" charset="0"/>
              </a:rPr>
              <a:t>Ans</a:t>
            </a:r>
            <a:r>
              <a:rPr lang="en-US" sz="2200" dirty="0" smtClean="0">
                <a:latin typeface="Arial" charset="0"/>
                <a:ea typeface="Arial" charset="0"/>
                <a:cs typeface="Arial" charset="0"/>
              </a:rPr>
              <a:t>: Joint part</a:t>
            </a:r>
          </a:p>
          <a:p>
            <a:pPr marL="457200" indent="-457200">
              <a:buFont typeface="+mj-lt"/>
              <a:buAutoNum type="arabicPeriod"/>
            </a:pPr>
            <a:endParaRPr lang="en-US" sz="2200" dirty="0" smtClean="0">
              <a:latin typeface="Arial" charset="0"/>
              <a:ea typeface="Arial" charset="0"/>
              <a:cs typeface="Arial" charset="0"/>
            </a:endParaRPr>
          </a:p>
          <a:p>
            <a:pPr marL="457200" indent="-457200">
              <a:buFont typeface="+mj-lt"/>
              <a:buAutoNum type="arabicPeriod"/>
            </a:pPr>
            <a:r>
              <a:rPr lang="en-US" sz="2200" dirty="0" smtClean="0">
                <a:latin typeface="Arial" charset="0"/>
                <a:ea typeface="Arial" charset="0"/>
                <a:cs typeface="Arial" charset="0"/>
              </a:rPr>
              <a:t>Which variables are not related, but still important? </a:t>
            </a:r>
            <a:r>
              <a:rPr lang="en-US" sz="2200" dirty="0" err="1" smtClean="0">
                <a:latin typeface="Arial" charset="0"/>
                <a:ea typeface="Arial" charset="0"/>
                <a:cs typeface="Arial" charset="0"/>
              </a:rPr>
              <a:t>Ans</a:t>
            </a:r>
            <a:r>
              <a:rPr lang="en-US" sz="2200" dirty="0" smtClean="0">
                <a:latin typeface="Arial" charset="0"/>
                <a:ea typeface="Arial" charset="0"/>
                <a:cs typeface="Arial" charset="0"/>
              </a:rPr>
              <a:t>: Orthogonal part</a:t>
            </a:r>
          </a:p>
          <a:p>
            <a:pPr marL="457200" indent="-457200">
              <a:buFont typeface="+mj-lt"/>
              <a:buAutoNum type="arabicPeriod"/>
            </a:pPr>
            <a:endParaRPr lang="en-US" sz="2200" dirty="0" smtClean="0">
              <a:latin typeface="Arial" charset="0"/>
              <a:ea typeface="Arial" charset="0"/>
              <a:cs typeface="Arial" charset="0"/>
            </a:endParaRPr>
          </a:p>
          <a:p>
            <a:pPr marL="457200" indent="-457200">
              <a:buFont typeface="+mj-lt"/>
              <a:buAutoNum type="arabicPeriod"/>
            </a:pPr>
            <a:r>
              <a:rPr lang="en-US" sz="2200" dirty="0" smtClean="0">
                <a:latin typeface="Arial" charset="0"/>
                <a:ea typeface="Arial" charset="0"/>
                <a:cs typeface="Arial" charset="0"/>
              </a:rPr>
              <a:t>Which variables are relevant, providing more insight in the network? </a:t>
            </a:r>
            <a:r>
              <a:rPr lang="en-US" sz="2200" dirty="0" err="1" smtClean="0">
                <a:latin typeface="Arial" charset="0"/>
                <a:ea typeface="Arial" charset="0"/>
                <a:cs typeface="Arial" charset="0"/>
              </a:rPr>
              <a:t>Ans</a:t>
            </a:r>
            <a:r>
              <a:rPr lang="en-US" sz="2200" dirty="0" smtClean="0">
                <a:latin typeface="Arial" charset="0"/>
                <a:ea typeface="Arial" charset="0"/>
                <a:cs typeface="Arial" charset="0"/>
              </a:rPr>
              <a:t>: Noise part</a:t>
            </a:r>
          </a:p>
          <a:p>
            <a:endParaRPr lang="en-US" sz="2200" dirty="0">
              <a:latin typeface="Arial" charset="0"/>
              <a:ea typeface="Arial" charset="0"/>
              <a:cs typeface="Arial" charset="0"/>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50902" y="4392250"/>
            <a:ext cx="2755900" cy="977900"/>
          </a:xfrm>
          <a:prstGeom prst="rect">
            <a:avLst/>
          </a:prstGeom>
        </p:spPr>
      </p:pic>
      <p:sp>
        <p:nvSpPr>
          <p:cNvPr id="2" name="Slide Number Placeholder 1"/>
          <p:cNvSpPr>
            <a:spLocks noGrp="1"/>
          </p:cNvSpPr>
          <p:nvPr>
            <p:ph type="sldNum" sz="quarter" idx="12"/>
          </p:nvPr>
        </p:nvSpPr>
        <p:spPr/>
        <p:txBody>
          <a:bodyPr/>
          <a:lstStyle/>
          <a:p>
            <a:fld id="{69EAA66E-4B1E-A642-B7A6-2C0DBDC286DE}" type="slidenum">
              <a:rPr lang="en-US" smtClean="0"/>
              <a:t>13</a:t>
            </a:fld>
            <a:endParaRPr lang="en-US" dirty="0"/>
          </a:p>
        </p:txBody>
      </p:sp>
      <p:sp>
        <p:nvSpPr>
          <p:cNvPr id="10" name="Title 1"/>
          <p:cNvSpPr>
            <a:spLocks noGrp="1"/>
          </p:cNvSpPr>
          <p:nvPr>
            <p:ph type="title"/>
          </p:nvPr>
        </p:nvSpPr>
        <p:spPr>
          <a:xfrm>
            <a:off x="0" y="1"/>
            <a:ext cx="11857704" cy="950960"/>
          </a:xfrm>
        </p:spPr>
        <p:txBody>
          <a:bodyPr/>
          <a:lstStyle/>
          <a:p>
            <a:r>
              <a:rPr lang="en-US" b="1" dirty="0" smtClean="0">
                <a:latin typeface="Arial" charset="0"/>
                <a:ea typeface="Arial" charset="0"/>
                <a:cs typeface="Arial" charset="0"/>
              </a:rPr>
              <a:t>O2PLS</a:t>
            </a:r>
            <a:endParaRPr lang="en-US" b="1" dirty="0">
              <a:latin typeface="Arial" charset="0"/>
              <a:ea typeface="Arial" charset="0"/>
              <a:cs typeface="Arial" charset="0"/>
            </a:endParaRPr>
          </a:p>
        </p:txBody>
      </p:sp>
    </p:spTree>
    <p:extLst>
      <p:ext uri="{BB962C8B-B14F-4D97-AF65-F5344CB8AC3E}">
        <p14:creationId xmlns:p14="http://schemas.microsoft.com/office/powerpoint/2010/main" val="116318212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1801354" cy="919665"/>
          </a:xfrm>
        </p:spPr>
        <p:txBody>
          <a:bodyPr>
            <a:noAutofit/>
          </a:bodyPr>
          <a:lstStyle/>
          <a:p>
            <a:r>
              <a:rPr lang="en-US" b="1" dirty="0" smtClean="0">
                <a:latin typeface="Arial" charset="0"/>
                <a:ea typeface="Arial" charset="0"/>
                <a:cs typeface="Arial" charset="0"/>
              </a:rPr>
              <a:t>Steps (</a:t>
            </a:r>
            <a:r>
              <a:rPr lang="en-US" b="1" dirty="0" err="1" smtClean="0">
                <a:latin typeface="Arial" charset="0"/>
                <a:ea typeface="Arial" charset="0"/>
                <a:cs typeface="Arial" charset="0"/>
              </a:rPr>
              <a:t>OnPLS</a:t>
            </a:r>
            <a:r>
              <a:rPr lang="en-US" b="1" dirty="0" smtClean="0">
                <a:latin typeface="Arial" charset="0"/>
                <a:ea typeface="Arial" charset="0"/>
                <a:cs typeface="Arial" charset="0"/>
              </a:rPr>
              <a:t>)</a:t>
            </a:r>
            <a:r>
              <a:rPr lang="ko-KR" altLang="en-US" b="1" dirty="0" smtClean="0">
                <a:latin typeface="Arial" charset="0"/>
                <a:ea typeface="Arial" charset="0"/>
                <a:cs typeface="Arial" charset="0"/>
              </a:rPr>
              <a:t> </a:t>
            </a:r>
            <a:r>
              <a:rPr lang="en-US" altLang="ko-KR" b="1" dirty="0" smtClean="0">
                <a:latin typeface="Arial" charset="0"/>
                <a:ea typeface="Arial" charset="0"/>
                <a:cs typeface="Arial" charset="0"/>
              </a:rPr>
              <a:t>for Full-approach</a:t>
            </a:r>
            <a:endParaRPr lang="en-US" b="1" dirty="0">
              <a:latin typeface="Arial" charset="0"/>
              <a:ea typeface="Arial" charset="0"/>
              <a:cs typeface="Arial" charset="0"/>
            </a:endParaRPr>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671049" y="673102"/>
            <a:ext cx="7130006" cy="5938335"/>
          </a:xfrm>
        </p:spPr>
      </p:pic>
      <p:sp>
        <p:nvSpPr>
          <p:cNvPr id="4" name="Rectangle 3"/>
          <p:cNvSpPr/>
          <p:nvPr/>
        </p:nvSpPr>
        <p:spPr>
          <a:xfrm>
            <a:off x="9695611" y="6488668"/>
            <a:ext cx="2496389" cy="369332"/>
          </a:xfrm>
          <a:prstGeom prst="rect">
            <a:avLst/>
          </a:prstGeom>
        </p:spPr>
        <p:txBody>
          <a:bodyPr wrap="none">
            <a:spAutoFit/>
          </a:bodyPr>
          <a:lstStyle/>
          <a:p>
            <a:r>
              <a:rPr lang="en-US" dirty="0" err="1"/>
              <a:t>Löfstedt</a:t>
            </a:r>
            <a:r>
              <a:rPr lang="en-US" dirty="0"/>
              <a:t> T., et al. (2013). </a:t>
            </a:r>
          </a:p>
        </p:txBody>
      </p:sp>
      <p:sp>
        <p:nvSpPr>
          <p:cNvPr id="5" name="Rectangle 4"/>
          <p:cNvSpPr/>
          <p:nvPr/>
        </p:nvSpPr>
        <p:spPr>
          <a:xfrm>
            <a:off x="9139113" y="6176963"/>
            <a:ext cx="3052887" cy="369332"/>
          </a:xfrm>
          <a:prstGeom prst="rect">
            <a:avLst/>
          </a:prstGeom>
        </p:spPr>
        <p:txBody>
          <a:bodyPr wrap="none">
            <a:spAutoFit/>
          </a:bodyPr>
          <a:lstStyle/>
          <a:p>
            <a:r>
              <a:rPr lang="en-US" dirty="0" err="1"/>
              <a:t>Bouhaddani</a:t>
            </a:r>
            <a:r>
              <a:rPr lang="en-US" dirty="0"/>
              <a:t> </a:t>
            </a:r>
            <a:r>
              <a:rPr lang="en-US" dirty="0" err="1"/>
              <a:t>S.e.</a:t>
            </a:r>
            <a:r>
              <a:rPr lang="en-US" dirty="0"/>
              <a:t>, et al. (2016). </a:t>
            </a:r>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55829" y="1110192"/>
            <a:ext cx="4880341" cy="5192156"/>
          </a:xfrm>
          <a:prstGeom prst="rect">
            <a:avLst/>
          </a:prstGeom>
        </p:spPr>
      </p:pic>
      <p:sp>
        <p:nvSpPr>
          <p:cNvPr id="3" name="Slide Number Placeholder 2"/>
          <p:cNvSpPr>
            <a:spLocks noGrp="1"/>
          </p:cNvSpPr>
          <p:nvPr>
            <p:ph type="sldNum" sz="quarter" idx="12"/>
          </p:nvPr>
        </p:nvSpPr>
        <p:spPr/>
        <p:txBody>
          <a:bodyPr/>
          <a:lstStyle/>
          <a:p>
            <a:fld id="{69EAA66E-4B1E-A642-B7A6-2C0DBDC286DE}" type="slidenum">
              <a:rPr lang="en-US" smtClean="0"/>
              <a:t>14</a:t>
            </a:fld>
            <a:endParaRPr lang="en-US"/>
          </a:p>
        </p:txBody>
      </p:sp>
    </p:spTree>
    <p:extLst>
      <p:ext uri="{BB962C8B-B14F-4D97-AF65-F5344CB8AC3E}">
        <p14:creationId xmlns:p14="http://schemas.microsoft.com/office/powerpoint/2010/main" val="1846371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xit" presetSubtype="10" fill="hold" nodeType="clickEffect">
                                  <p:stCondLst>
                                    <p:cond delay="0"/>
                                  </p:stCondLst>
                                  <p:childTnLst>
                                    <p:animEffect transition="out" filter="blinds(horizontal)">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ppt_x"/>
                                          </p:val>
                                        </p:tav>
                                        <p:tav tm="100000">
                                          <p:val>
                                            <p:strVal val="#ppt_x"/>
                                          </p:val>
                                        </p:tav>
                                      </p:tavLst>
                                    </p:anim>
                                    <p:anim calcmode="lin" valueType="num">
                                      <p:cBhvr additive="base">
                                        <p:cTn id="13"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18767" y="790222"/>
            <a:ext cx="11754465" cy="5926667"/>
          </a:xfrm>
        </p:spPr>
        <p:txBody>
          <a:bodyPr>
            <a:noAutofit/>
          </a:bodyPr>
          <a:lstStyle/>
          <a:p>
            <a:pPr marL="0" marR="0" lvl="0" indent="0" defTabSz="914400" eaLnBrk="1" fontAlgn="auto" latinLnBrk="0" hangingPunct="1">
              <a:lnSpc>
                <a:spcPct val="100000"/>
              </a:lnSpc>
              <a:spcBef>
                <a:spcPts val="0"/>
              </a:spcBef>
              <a:spcAft>
                <a:spcPts val="0"/>
              </a:spcAft>
              <a:buClrTx/>
              <a:buSzTx/>
              <a:buNone/>
              <a:tabLst/>
              <a:defRPr/>
            </a:pPr>
            <a:r>
              <a:rPr lang="en-US" sz="2100" b="1" dirty="0" smtClean="0">
                <a:latin typeface="Arial" charset="0"/>
                <a:ea typeface="Arial" charset="0"/>
                <a:cs typeface="Arial" charset="0"/>
              </a:rPr>
              <a:t>1. Check row numbers and names are the same</a:t>
            </a:r>
          </a:p>
          <a:p>
            <a:pPr marL="0" marR="0" lvl="0" indent="0" defTabSz="914400" eaLnBrk="1" fontAlgn="auto" latinLnBrk="0" hangingPunct="1">
              <a:lnSpc>
                <a:spcPct val="100000"/>
              </a:lnSpc>
              <a:spcBef>
                <a:spcPts val="0"/>
              </a:spcBef>
              <a:spcAft>
                <a:spcPts val="0"/>
              </a:spcAft>
              <a:buClrTx/>
              <a:buSzTx/>
              <a:buNone/>
              <a:tabLst/>
              <a:defRPr/>
            </a:pPr>
            <a:endParaRPr lang="en-US" sz="2100" dirty="0">
              <a:latin typeface="Arial" charset="0"/>
              <a:ea typeface="Arial" charset="0"/>
              <a:cs typeface="Arial" charset="0"/>
            </a:endParaRPr>
          </a:p>
          <a:p>
            <a:pPr marL="0" marR="0" lvl="0" indent="0" defTabSz="914400" eaLnBrk="1" fontAlgn="auto" latinLnBrk="0" hangingPunct="1">
              <a:lnSpc>
                <a:spcPct val="100000"/>
              </a:lnSpc>
              <a:spcBef>
                <a:spcPts val="0"/>
              </a:spcBef>
              <a:spcAft>
                <a:spcPts val="0"/>
              </a:spcAft>
              <a:buClrTx/>
              <a:buSzTx/>
              <a:buNone/>
              <a:tabLst/>
              <a:defRPr/>
            </a:pPr>
            <a:r>
              <a:rPr lang="en-US" sz="2100" b="1" dirty="0" smtClean="0">
                <a:latin typeface="Arial" charset="0"/>
                <a:ea typeface="Arial" charset="0"/>
                <a:cs typeface="Arial" charset="0"/>
              </a:rPr>
              <a:t>2. Missing value checks and imputations</a:t>
            </a:r>
          </a:p>
          <a:p>
            <a:pPr marL="0" marR="0" lvl="0" indent="0" defTabSz="914400" eaLnBrk="1" fontAlgn="auto" latinLnBrk="0" hangingPunct="1">
              <a:lnSpc>
                <a:spcPct val="100000"/>
              </a:lnSpc>
              <a:spcBef>
                <a:spcPts val="0"/>
              </a:spcBef>
              <a:spcAft>
                <a:spcPts val="0"/>
              </a:spcAft>
              <a:buClrTx/>
              <a:buSzTx/>
              <a:buNone/>
              <a:tabLst/>
              <a:defRPr/>
            </a:pPr>
            <a:r>
              <a:rPr lang="en-US" sz="2100" dirty="0" smtClean="0">
                <a:latin typeface="Arial" charset="0"/>
                <a:ea typeface="Arial" charset="0"/>
                <a:cs typeface="Arial" charset="0"/>
              </a:rPr>
              <a:t>-Remove variables with &gt; xx% missing values</a:t>
            </a:r>
          </a:p>
          <a:p>
            <a:pPr marL="0" marR="0" lvl="0" indent="0" defTabSz="914400" eaLnBrk="1" fontAlgn="auto" latinLnBrk="0" hangingPunct="1">
              <a:lnSpc>
                <a:spcPct val="100000"/>
              </a:lnSpc>
              <a:spcBef>
                <a:spcPts val="0"/>
              </a:spcBef>
              <a:spcAft>
                <a:spcPts val="0"/>
              </a:spcAft>
              <a:buClrTx/>
              <a:buSzTx/>
              <a:buNone/>
              <a:tabLst/>
              <a:defRPr/>
            </a:pPr>
            <a:r>
              <a:rPr lang="en-US" sz="2100" dirty="0" smtClean="0">
                <a:latin typeface="Arial" charset="0"/>
                <a:ea typeface="Arial" charset="0"/>
                <a:cs typeface="Arial" charset="0"/>
              </a:rPr>
              <a:t>-Exclude variables with missing values</a:t>
            </a:r>
          </a:p>
          <a:p>
            <a:pPr marL="0" marR="0" lvl="0" indent="0" defTabSz="914400" eaLnBrk="1" fontAlgn="auto" latinLnBrk="0" hangingPunct="1">
              <a:lnSpc>
                <a:spcPct val="100000"/>
              </a:lnSpc>
              <a:spcBef>
                <a:spcPts val="0"/>
              </a:spcBef>
              <a:spcAft>
                <a:spcPts val="0"/>
              </a:spcAft>
              <a:buClrTx/>
              <a:buSzTx/>
              <a:buNone/>
              <a:tabLst/>
              <a:defRPr/>
            </a:pPr>
            <a:r>
              <a:rPr lang="en-US" sz="2100" dirty="0" smtClean="0">
                <a:latin typeface="Arial" charset="0"/>
                <a:ea typeface="Arial" charset="0"/>
                <a:cs typeface="Arial" charset="0"/>
              </a:rPr>
              <a:t>-Replace by a small value </a:t>
            </a:r>
          </a:p>
          <a:p>
            <a:pPr marL="0" marR="0" lvl="0" indent="0" defTabSz="914400" eaLnBrk="1" fontAlgn="auto" latinLnBrk="0" hangingPunct="1">
              <a:lnSpc>
                <a:spcPct val="100000"/>
              </a:lnSpc>
              <a:spcBef>
                <a:spcPts val="0"/>
              </a:spcBef>
              <a:spcAft>
                <a:spcPts val="0"/>
              </a:spcAft>
              <a:buClrTx/>
              <a:buSzTx/>
              <a:buNone/>
              <a:tabLst/>
              <a:defRPr/>
            </a:pPr>
            <a:r>
              <a:rPr lang="en-US" sz="2100" dirty="0" smtClean="0">
                <a:latin typeface="Arial" charset="0"/>
                <a:ea typeface="Arial" charset="0"/>
                <a:cs typeface="Arial" charset="0"/>
              </a:rPr>
              <a:t>-Replace by column mean/median/mean</a:t>
            </a:r>
          </a:p>
          <a:p>
            <a:pPr marL="0" marR="0" lvl="0" indent="0" defTabSz="914400" eaLnBrk="1" fontAlgn="auto" latinLnBrk="0" hangingPunct="1">
              <a:lnSpc>
                <a:spcPct val="100000"/>
              </a:lnSpc>
              <a:spcBef>
                <a:spcPts val="0"/>
              </a:spcBef>
              <a:spcAft>
                <a:spcPts val="0"/>
              </a:spcAft>
              <a:buClrTx/>
              <a:buSzTx/>
              <a:buNone/>
              <a:tabLst/>
              <a:defRPr/>
            </a:pPr>
            <a:r>
              <a:rPr lang="en-US" sz="2100" dirty="0" smtClean="0">
                <a:latin typeface="Arial" charset="0"/>
                <a:ea typeface="Arial" charset="0"/>
                <a:cs typeface="Arial" charset="0"/>
              </a:rPr>
              <a:t>-Estimate by KNN/PPCA/BPCA/SVD</a:t>
            </a:r>
          </a:p>
          <a:p>
            <a:pPr marL="0" marR="0" lvl="0" indent="0" defTabSz="914400" eaLnBrk="1" fontAlgn="auto" latinLnBrk="0" hangingPunct="1">
              <a:lnSpc>
                <a:spcPct val="100000"/>
              </a:lnSpc>
              <a:spcBef>
                <a:spcPts val="0"/>
              </a:spcBef>
              <a:spcAft>
                <a:spcPts val="0"/>
              </a:spcAft>
              <a:buClrTx/>
              <a:buSzTx/>
              <a:buNone/>
              <a:tabLst/>
              <a:defRPr/>
            </a:pPr>
            <a:endParaRPr lang="en-US" sz="2100" dirty="0">
              <a:latin typeface="Arial" charset="0"/>
              <a:ea typeface="Arial" charset="0"/>
              <a:cs typeface="Arial" charset="0"/>
            </a:endParaRPr>
          </a:p>
          <a:p>
            <a:pPr marL="0" marR="0" lvl="0" indent="0" defTabSz="914400" eaLnBrk="1" fontAlgn="auto" latinLnBrk="0" hangingPunct="1">
              <a:lnSpc>
                <a:spcPct val="100000"/>
              </a:lnSpc>
              <a:spcBef>
                <a:spcPts val="0"/>
              </a:spcBef>
              <a:spcAft>
                <a:spcPts val="0"/>
              </a:spcAft>
              <a:buClrTx/>
              <a:buSzTx/>
              <a:buNone/>
              <a:tabLst/>
              <a:defRPr/>
            </a:pPr>
            <a:r>
              <a:rPr lang="en-US" sz="2100" b="1" dirty="0" smtClean="0">
                <a:latin typeface="Arial" charset="0"/>
                <a:ea typeface="Arial" charset="0"/>
                <a:cs typeface="Arial" charset="0"/>
              </a:rPr>
              <a:t>3.  Filtering</a:t>
            </a:r>
          </a:p>
          <a:p>
            <a:pPr marL="0" marR="0" lvl="0" indent="0" defTabSz="914400" eaLnBrk="1" fontAlgn="auto" latinLnBrk="0" hangingPunct="1">
              <a:lnSpc>
                <a:spcPct val="100000"/>
              </a:lnSpc>
              <a:spcBef>
                <a:spcPts val="0"/>
              </a:spcBef>
              <a:spcAft>
                <a:spcPts val="0"/>
              </a:spcAft>
              <a:buClrTx/>
              <a:buSzTx/>
              <a:buNone/>
              <a:tabLst/>
              <a:defRPr/>
            </a:pPr>
            <a:r>
              <a:rPr lang="en-US" sz="2100" dirty="0" smtClean="0">
                <a:latin typeface="Arial" charset="0"/>
                <a:ea typeface="Arial" charset="0"/>
                <a:cs typeface="Arial" charset="0"/>
              </a:rPr>
              <a:t>-Low count filter</a:t>
            </a:r>
          </a:p>
          <a:p>
            <a:pPr marL="0" marR="0" lvl="0" indent="0" defTabSz="914400" eaLnBrk="1" fontAlgn="auto" latinLnBrk="0" hangingPunct="1">
              <a:lnSpc>
                <a:spcPct val="100000"/>
              </a:lnSpc>
              <a:spcBef>
                <a:spcPts val="0"/>
              </a:spcBef>
              <a:spcAft>
                <a:spcPts val="0"/>
              </a:spcAft>
              <a:buClrTx/>
              <a:buSzTx/>
              <a:buNone/>
              <a:tabLst/>
              <a:defRPr/>
            </a:pPr>
            <a:r>
              <a:rPr lang="en-US" sz="2100" dirty="0" smtClean="0">
                <a:latin typeface="Arial" charset="0"/>
                <a:ea typeface="Arial" charset="0"/>
                <a:cs typeface="Arial" charset="0"/>
              </a:rPr>
              <a:t>-Low variance filter</a:t>
            </a:r>
          </a:p>
          <a:p>
            <a:pPr marL="0" marR="0" lvl="0" indent="0" defTabSz="914400" eaLnBrk="1" fontAlgn="auto" latinLnBrk="0" hangingPunct="1">
              <a:lnSpc>
                <a:spcPct val="100000"/>
              </a:lnSpc>
              <a:spcBef>
                <a:spcPts val="0"/>
              </a:spcBef>
              <a:spcAft>
                <a:spcPts val="0"/>
              </a:spcAft>
              <a:buClrTx/>
              <a:buSzTx/>
              <a:buNone/>
              <a:tabLst/>
              <a:defRPr/>
            </a:pPr>
            <a:endParaRPr lang="en-US" sz="2100" dirty="0">
              <a:latin typeface="Arial" charset="0"/>
              <a:ea typeface="Arial" charset="0"/>
              <a:cs typeface="Arial" charset="0"/>
            </a:endParaRPr>
          </a:p>
          <a:p>
            <a:pPr marL="0" marR="0" lvl="0" indent="0" defTabSz="914400" eaLnBrk="1" fontAlgn="auto" latinLnBrk="0" hangingPunct="1">
              <a:lnSpc>
                <a:spcPct val="100000"/>
              </a:lnSpc>
              <a:spcBef>
                <a:spcPts val="0"/>
              </a:spcBef>
              <a:spcAft>
                <a:spcPts val="0"/>
              </a:spcAft>
              <a:buClrTx/>
              <a:buSzTx/>
              <a:buNone/>
              <a:tabLst/>
              <a:defRPr/>
            </a:pPr>
            <a:r>
              <a:rPr lang="en-US" sz="2100" b="1" dirty="0" smtClean="0">
                <a:latin typeface="Arial" charset="0"/>
                <a:ea typeface="Arial" charset="0"/>
                <a:cs typeface="Arial" charset="0"/>
              </a:rPr>
              <a:t>4. Normalization</a:t>
            </a:r>
          </a:p>
          <a:p>
            <a:pPr marL="0" marR="0" lvl="0" indent="0" defTabSz="914400" eaLnBrk="1" fontAlgn="auto" latinLnBrk="0" hangingPunct="1">
              <a:lnSpc>
                <a:spcPct val="100000"/>
              </a:lnSpc>
              <a:spcBef>
                <a:spcPts val="0"/>
              </a:spcBef>
              <a:spcAft>
                <a:spcPts val="0"/>
              </a:spcAft>
              <a:buClrTx/>
              <a:buSzTx/>
              <a:buNone/>
              <a:tabLst/>
              <a:defRPr/>
            </a:pPr>
            <a:r>
              <a:rPr lang="en-US" sz="2100" dirty="0" smtClean="0">
                <a:latin typeface="Arial" charset="0"/>
                <a:ea typeface="Arial" charset="0"/>
                <a:cs typeface="Arial" charset="0"/>
              </a:rPr>
              <a:t>-Mean-center</a:t>
            </a:r>
          </a:p>
          <a:p>
            <a:pPr marL="0" marR="0" lvl="0" indent="0" defTabSz="914400" eaLnBrk="1" fontAlgn="auto" latinLnBrk="0" hangingPunct="1">
              <a:lnSpc>
                <a:spcPct val="100000"/>
              </a:lnSpc>
              <a:spcBef>
                <a:spcPts val="0"/>
              </a:spcBef>
              <a:spcAft>
                <a:spcPts val="0"/>
              </a:spcAft>
              <a:buClrTx/>
              <a:buSzTx/>
              <a:buNone/>
              <a:tabLst/>
              <a:defRPr/>
            </a:pPr>
            <a:r>
              <a:rPr lang="en-US" sz="2100" dirty="0" smtClean="0">
                <a:latin typeface="Arial" charset="0"/>
                <a:ea typeface="Arial" charset="0"/>
                <a:cs typeface="Arial" charset="0"/>
              </a:rPr>
              <a:t>-Auto-scaling</a:t>
            </a:r>
          </a:p>
          <a:p>
            <a:pPr marL="0" marR="0" lvl="0" indent="0" defTabSz="914400" eaLnBrk="1" fontAlgn="auto" latinLnBrk="0" hangingPunct="1">
              <a:lnSpc>
                <a:spcPct val="100000"/>
              </a:lnSpc>
              <a:spcBef>
                <a:spcPts val="0"/>
              </a:spcBef>
              <a:spcAft>
                <a:spcPts val="0"/>
              </a:spcAft>
              <a:buClrTx/>
              <a:buSzTx/>
              <a:buNone/>
              <a:tabLst/>
              <a:defRPr/>
            </a:pPr>
            <a:r>
              <a:rPr lang="en-US" sz="2100" dirty="0" smtClean="0">
                <a:latin typeface="Arial" charset="0"/>
                <a:ea typeface="Arial" charset="0"/>
                <a:cs typeface="Arial" charset="0"/>
              </a:rPr>
              <a:t>-Two parameter Box-cox</a:t>
            </a:r>
          </a:p>
          <a:p>
            <a:pPr marL="0" marR="0" lvl="0" indent="0" defTabSz="914400" eaLnBrk="1" fontAlgn="auto" latinLnBrk="0" hangingPunct="1">
              <a:lnSpc>
                <a:spcPct val="100000"/>
              </a:lnSpc>
              <a:spcBef>
                <a:spcPts val="0"/>
              </a:spcBef>
              <a:spcAft>
                <a:spcPts val="0"/>
              </a:spcAft>
              <a:buClrTx/>
              <a:buSzTx/>
              <a:buNone/>
              <a:tabLst/>
              <a:defRPr/>
            </a:pPr>
            <a:r>
              <a:rPr lang="en-US" sz="2100" dirty="0" smtClean="0">
                <a:latin typeface="Arial" charset="0"/>
                <a:ea typeface="Arial" charset="0"/>
                <a:cs typeface="Arial" charset="0"/>
              </a:rPr>
              <a:t>-Generalized log transformation</a:t>
            </a:r>
          </a:p>
        </p:txBody>
      </p:sp>
      <p:sp>
        <p:nvSpPr>
          <p:cNvPr id="2" name="Slide Number Placeholder 1"/>
          <p:cNvSpPr>
            <a:spLocks noGrp="1"/>
          </p:cNvSpPr>
          <p:nvPr>
            <p:ph type="sldNum" sz="quarter" idx="12"/>
          </p:nvPr>
        </p:nvSpPr>
        <p:spPr/>
        <p:txBody>
          <a:bodyPr/>
          <a:lstStyle/>
          <a:p>
            <a:fld id="{69EAA66E-4B1E-A642-B7A6-2C0DBDC286DE}" type="slidenum">
              <a:rPr lang="en-US" smtClean="0"/>
              <a:t>15</a:t>
            </a:fld>
            <a:endParaRPr lang="en-US"/>
          </a:p>
        </p:txBody>
      </p:sp>
      <p:sp>
        <p:nvSpPr>
          <p:cNvPr id="5" name="Title 1"/>
          <p:cNvSpPr>
            <a:spLocks noGrp="1"/>
          </p:cNvSpPr>
          <p:nvPr>
            <p:ph type="title"/>
          </p:nvPr>
        </p:nvSpPr>
        <p:spPr>
          <a:xfrm>
            <a:off x="0" y="0"/>
            <a:ext cx="11801354" cy="919665"/>
          </a:xfrm>
        </p:spPr>
        <p:txBody>
          <a:bodyPr>
            <a:noAutofit/>
          </a:bodyPr>
          <a:lstStyle/>
          <a:p>
            <a:r>
              <a:rPr lang="en-US" b="1" dirty="0" smtClean="0">
                <a:latin typeface="Arial" charset="0"/>
                <a:ea typeface="Arial" charset="0"/>
                <a:cs typeface="Arial" charset="0"/>
              </a:rPr>
              <a:t>Data Preprocessing</a:t>
            </a:r>
            <a:endParaRPr lang="en-US" b="1" dirty="0">
              <a:latin typeface="Arial" charset="0"/>
              <a:ea typeface="Arial" charset="0"/>
              <a:cs typeface="Arial" charset="0"/>
            </a:endParaRPr>
          </a:p>
        </p:txBody>
      </p:sp>
    </p:spTree>
    <p:extLst>
      <p:ext uri="{BB962C8B-B14F-4D97-AF65-F5344CB8AC3E}">
        <p14:creationId xmlns:p14="http://schemas.microsoft.com/office/powerpoint/2010/main" val="23646167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18767" y="801511"/>
            <a:ext cx="11754465" cy="5873926"/>
          </a:xfrm>
        </p:spPr>
        <p:txBody>
          <a:bodyPr>
            <a:noAutofit/>
          </a:bodyPr>
          <a:lstStyle/>
          <a:p>
            <a:pPr marL="0" lvl="0" indent="0">
              <a:lnSpc>
                <a:spcPct val="100000"/>
              </a:lnSpc>
              <a:spcBef>
                <a:spcPts val="0"/>
              </a:spcBef>
              <a:buNone/>
            </a:pPr>
            <a:r>
              <a:rPr lang="en-US" sz="2000" dirty="0" smtClean="0">
                <a:latin typeface="Arial" charset="0"/>
                <a:ea typeface="Arial" charset="0"/>
                <a:cs typeface="Arial" charset="0"/>
              </a:rPr>
              <a:t>-Decide number </a:t>
            </a:r>
            <a:r>
              <a:rPr lang="en-US" sz="2000" dirty="0">
                <a:latin typeface="Arial" charset="0"/>
                <a:ea typeface="Arial" charset="0"/>
                <a:cs typeface="Arial" charset="0"/>
              </a:rPr>
              <a:t>of joint &amp; orthogonal variables </a:t>
            </a:r>
            <a:endParaRPr lang="en-US" sz="2000" dirty="0" smtClean="0">
              <a:latin typeface="Arial" charset="0"/>
              <a:ea typeface="Arial" charset="0"/>
              <a:cs typeface="Arial" charset="0"/>
            </a:endParaRPr>
          </a:p>
          <a:p>
            <a:pPr marL="0" lvl="0" indent="0">
              <a:lnSpc>
                <a:spcPct val="100000"/>
              </a:lnSpc>
              <a:spcBef>
                <a:spcPts val="0"/>
              </a:spcBef>
              <a:buNone/>
            </a:pPr>
            <a:endParaRPr lang="en-US" sz="2000" dirty="0">
              <a:latin typeface="Arial" charset="0"/>
              <a:ea typeface="Arial" charset="0"/>
              <a:cs typeface="Arial" charset="0"/>
            </a:endParaRPr>
          </a:p>
          <a:p>
            <a:pPr marL="0" lvl="0" indent="0">
              <a:lnSpc>
                <a:spcPct val="100000"/>
              </a:lnSpc>
              <a:spcBef>
                <a:spcPts val="0"/>
              </a:spcBef>
              <a:buNone/>
            </a:pPr>
            <a:r>
              <a:rPr lang="en-US" sz="2000" dirty="0" smtClean="0">
                <a:latin typeface="Arial" charset="0"/>
                <a:ea typeface="Arial" charset="0"/>
                <a:cs typeface="Arial" charset="0"/>
              </a:rPr>
              <a:t>-Variation tables</a:t>
            </a:r>
          </a:p>
          <a:p>
            <a:pPr marL="0" lvl="0" indent="0">
              <a:lnSpc>
                <a:spcPct val="100000"/>
              </a:lnSpc>
              <a:spcBef>
                <a:spcPts val="0"/>
              </a:spcBef>
              <a:buNone/>
            </a:pPr>
            <a:endParaRPr lang="en-US" sz="2000" dirty="0" smtClean="0">
              <a:latin typeface="Arial" charset="0"/>
              <a:ea typeface="Arial" charset="0"/>
              <a:cs typeface="Arial" charset="0"/>
            </a:endParaRPr>
          </a:p>
          <a:p>
            <a:pPr marL="0" indent="0">
              <a:lnSpc>
                <a:spcPct val="100000"/>
              </a:lnSpc>
              <a:spcBef>
                <a:spcPts val="0"/>
              </a:spcBef>
              <a:buNone/>
            </a:pPr>
            <a:r>
              <a:rPr lang="en-US" sz="2000" dirty="0">
                <a:latin typeface="Arial" charset="0"/>
                <a:ea typeface="Arial" charset="0"/>
                <a:cs typeface="Arial" charset="0"/>
              </a:rPr>
              <a:t>-SSQ plots</a:t>
            </a:r>
          </a:p>
          <a:p>
            <a:pPr marL="0" lvl="0" indent="0">
              <a:lnSpc>
                <a:spcPct val="100000"/>
              </a:lnSpc>
              <a:spcBef>
                <a:spcPts val="0"/>
              </a:spcBef>
              <a:buNone/>
            </a:pPr>
            <a:endParaRPr lang="en-US" sz="2000" dirty="0">
              <a:latin typeface="Arial" charset="0"/>
              <a:ea typeface="Arial" charset="0"/>
              <a:cs typeface="Arial" charset="0"/>
            </a:endParaRPr>
          </a:p>
          <a:p>
            <a:pPr marL="0" indent="0">
              <a:lnSpc>
                <a:spcPct val="100000"/>
              </a:lnSpc>
              <a:spcBef>
                <a:spcPts val="0"/>
              </a:spcBef>
              <a:buNone/>
            </a:pPr>
            <a:r>
              <a:rPr lang="en-US" sz="2000" dirty="0">
                <a:latin typeface="Arial" charset="0"/>
                <a:ea typeface="Arial" charset="0"/>
                <a:cs typeface="Arial" charset="0"/>
              </a:rPr>
              <a:t>-Loading </a:t>
            </a:r>
            <a:r>
              <a:rPr lang="en-US" sz="2000" dirty="0" smtClean="0">
                <a:latin typeface="Arial" charset="0"/>
                <a:ea typeface="Arial" charset="0"/>
                <a:cs typeface="Arial" charset="0"/>
              </a:rPr>
              <a:t>plots and tables</a:t>
            </a:r>
          </a:p>
          <a:p>
            <a:pPr marL="0" indent="0">
              <a:lnSpc>
                <a:spcPct val="100000"/>
              </a:lnSpc>
              <a:spcBef>
                <a:spcPts val="0"/>
              </a:spcBef>
              <a:buNone/>
            </a:pPr>
            <a:endParaRPr lang="en-US" sz="2000" dirty="0">
              <a:latin typeface="Arial" charset="0"/>
              <a:ea typeface="Arial" charset="0"/>
              <a:cs typeface="Arial" charset="0"/>
            </a:endParaRPr>
          </a:p>
          <a:p>
            <a:pPr marL="0" lvl="0" indent="0">
              <a:lnSpc>
                <a:spcPct val="100000"/>
              </a:lnSpc>
              <a:spcBef>
                <a:spcPts val="0"/>
              </a:spcBef>
              <a:buNone/>
            </a:pPr>
            <a:r>
              <a:rPr lang="en-US" sz="2000" dirty="0">
                <a:latin typeface="Arial" charset="0"/>
                <a:ea typeface="Arial" charset="0"/>
                <a:cs typeface="Arial" charset="0"/>
              </a:rPr>
              <a:t>-Joint score and Quality of predictions checking of the least squares </a:t>
            </a:r>
            <a:r>
              <a:rPr lang="en-US" sz="2000" dirty="0" smtClean="0">
                <a:latin typeface="Arial" charset="0"/>
                <a:ea typeface="Arial" charset="0"/>
                <a:cs typeface="Arial" charset="0"/>
              </a:rPr>
              <a:t>regression</a:t>
            </a:r>
          </a:p>
          <a:p>
            <a:pPr marL="0" indent="0">
              <a:lnSpc>
                <a:spcPct val="100000"/>
              </a:lnSpc>
              <a:spcBef>
                <a:spcPts val="0"/>
              </a:spcBef>
              <a:buNone/>
            </a:pPr>
            <a:endParaRPr lang="en-US" sz="2000" dirty="0">
              <a:latin typeface="Arial" charset="0"/>
              <a:ea typeface="Arial" charset="0"/>
              <a:cs typeface="Arial" charset="0"/>
            </a:endParaRPr>
          </a:p>
          <a:p>
            <a:pPr marL="0" indent="0">
              <a:lnSpc>
                <a:spcPct val="100000"/>
              </a:lnSpc>
              <a:spcBef>
                <a:spcPts val="0"/>
              </a:spcBef>
              <a:buNone/>
            </a:pPr>
            <a:r>
              <a:rPr lang="en-US" sz="2000" dirty="0" smtClean="0">
                <a:latin typeface="Arial" charset="0"/>
                <a:ea typeface="Arial" charset="0"/>
                <a:cs typeface="Arial" charset="0"/>
              </a:rPr>
              <a:t>-Score plots and tables</a:t>
            </a:r>
          </a:p>
          <a:p>
            <a:pPr marL="0" indent="0">
              <a:lnSpc>
                <a:spcPct val="100000"/>
              </a:lnSpc>
              <a:spcBef>
                <a:spcPts val="0"/>
              </a:spcBef>
              <a:buNone/>
            </a:pPr>
            <a:endParaRPr lang="en-US" sz="2000" dirty="0" smtClean="0">
              <a:latin typeface="Arial" charset="0"/>
              <a:ea typeface="Arial" charset="0"/>
              <a:cs typeface="Arial" charset="0"/>
            </a:endParaRPr>
          </a:p>
          <a:p>
            <a:pPr marL="0" indent="0">
              <a:lnSpc>
                <a:spcPct val="100000"/>
              </a:lnSpc>
              <a:spcBef>
                <a:spcPts val="0"/>
              </a:spcBef>
              <a:buNone/>
            </a:pPr>
            <a:r>
              <a:rPr lang="en-US" sz="2000" dirty="0" smtClean="0">
                <a:latin typeface="Arial" charset="0"/>
                <a:ea typeface="Arial" charset="0"/>
                <a:cs typeface="Arial" charset="0"/>
              </a:rPr>
              <a:t>-Correlation plots for variables from original data and scores</a:t>
            </a:r>
          </a:p>
          <a:p>
            <a:pPr marL="0" indent="0">
              <a:lnSpc>
                <a:spcPct val="100000"/>
              </a:lnSpc>
              <a:spcBef>
                <a:spcPts val="0"/>
              </a:spcBef>
              <a:buNone/>
            </a:pPr>
            <a:endParaRPr lang="en-US" sz="2000" dirty="0">
              <a:latin typeface="Arial" charset="0"/>
              <a:ea typeface="Arial" charset="0"/>
              <a:cs typeface="Arial" charset="0"/>
            </a:endParaRPr>
          </a:p>
          <a:p>
            <a:pPr marL="0" indent="0">
              <a:lnSpc>
                <a:spcPct val="100000"/>
              </a:lnSpc>
              <a:spcBef>
                <a:spcPts val="0"/>
              </a:spcBef>
              <a:buNone/>
            </a:pPr>
            <a:r>
              <a:rPr lang="en-US" sz="2000" dirty="0" smtClean="0">
                <a:latin typeface="Arial" charset="0"/>
                <a:ea typeface="Arial" charset="0"/>
                <a:cs typeface="Arial" charset="0"/>
              </a:rPr>
              <a:t>-PCA on O2PLS scores</a:t>
            </a:r>
          </a:p>
          <a:p>
            <a:pPr marL="0" lvl="0" indent="0">
              <a:lnSpc>
                <a:spcPct val="100000"/>
              </a:lnSpc>
              <a:spcBef>
                <a:spcPts val="0"/>
              </a:spcBef>
              <a:buNone/>
            </a:pPr>
            <a:endParaRPr lang="en-US" sz="2000" dirty="0">
              <a:latin typeface="Arial" charset="0"/>
              <a:ea typeface="Arial" charset="0"/>
              <a:cs typeface="Arial" charset="0"/>
            </a:endParaRPr>
          </a:p>
          <a:p>
            <a:pPr marL="0" lvl="0" indent="0">
              <a:lnSpc>
                <a:spcPct val="100000"/>
              </a:lnSpc>
              <a:spcBef>
                <a:spcPts val="0"/>
              </a:spcBef>
              <a:buNone/>
            </a:pPr>
            <a:r>
              <a:rPr lang="en-US" sz="2000" dirty="0" smtClean="0">
                <a:latin typeface="Arial" charset="0"/>
                <a:ea typeface="Arial" charset="0"/>
                <a:cs typeface="Arial" charset="0"/>
              </a:rPr>
              <a:t>-Correlation visualizations</a:t>
            </a:r>
          </a:p>
          <a:p>
            <a:pPr marL="0" lvl="0" indent="0">
              <a:lnSpc>
                <a:spcPct val="100000"/>
              </a:lnSpc>
              <a:spcBef>
                <a:spcPts val="0"/>
              </a:spcBef>
              <a:buNone/>
            </a:pPr>
            <a:endParaRPr lang="en-US" sz="2000" dirty="0">
              <a:latin typeface="Arial" charset="0"/>
              <a:ea typeface="Arial" charset="0"/>
              <a:cs typeface="Arial" charset="0"/>
            </a:endParaRPr>
          </a:p>
          <a:p>
            <a:pPr marL="0" lvl="0" indent="0">
              <a:lnSpc>
                <a:spcPct val="100000"/>
              </a:lnSpc>
              <a:spcBef>
                <a:spcPts val="0"/>
              </a:spcBef>
              <a:buNone/>
            </a:pPr>
            <a:r>
              <a:rPr lang="en-US" sz="2000" dirty="0" smtClean="0">
                <a:latin typeface="Arial" charset="0"/>
                <a:ea typeface="Arial" charset="0"/>
                <a:cs typeface="Arial" charset="0"/>
              </a:rPr>
              <a:t>-Sankey diagram</a:t>
            </a:r>
          </a:p>
          <a:p>
            <a:pPr marL="0" lvl="0" indent="0">
              <a:lnSpc>
                <a:spcPct val="100000"/>
              </a:lnSpc>
              <a:spcBef>
                <a:spcPts val="0"/>
              </a:spcBef>
              <a:buNone/>
            </a:pPr>
            <a:endParaRPr lang="en-US" sz="2000" dirty="0">
              <a:latin typeface="Arial" charset="0"/>
              <a:ea typeface="Arial" charset="0"/>
              <a:cs typeface="Arial" charset="0"/>
            </a:endParaRPr>
          </a:p>
        </p:txBody>
      </p:sp>
      <p:sp>
        <p:nvSpPr>
          <p:cNvPr id="2" name="Slide Number Placeholder 1"/>
          <p:cNvSpPr>
            <a:spLocks noGrp="1"/>
          </p:cNvSpPr>
          <p:nvPr>
            <p:ph type="sldNum" sz="quarter" idx="12"/>
          </p:nvPr>
        </p:nvSpPr>
        <p:spPr/>
        <p:txBody>
          <a:bodyPr/>
          <a:lstStyle/>
          <a:p>
            <a:fld id="{69EAA66E-4B1E-A642-B7A6-2C0DBDC286DE}" type="slidenum">
              <a:rPr lang="en-US" smtClean="0"/>
              <a:t>16</a:t>
            </a:fld>
            <a:endParaRPr lang="en-US"/>
          </a:p>
        </p:txBody>
      </p:sp>
      <p:sp>
        <p:nvSpPr>
          <p:cNvPr id="5" name="Title 1"/>
          <p:cNvSpPr>
            <a:spLocks noGrp="1"/>
          </p:cNvSpPr>
          <p:nvPr>
            <p:ph type="title"/>
          </p:nvPr>
        </p:nvSpPr>
        <p:spPr>
          <a:xfrm>
            <a:off x="0" y="0"/>
            <a:ext cx="11801354" cy="919665"/>
          </a:xfrm>
        </p:spPr>
        <p:txBody>
          <a:bodyPr>
            <a:noAutofit/>
          </a:bodyPr>
          <a:lstStyle/>
          <a:p>
            <a:r>
              <a:rPr lang="en-US" b="1" dirty="0" smtClean="0">
                <a:latin typeface="Arial" charset="0"/>
                <a:ea typeface="Arial" charset="0"/>
                <a:cs typeface="Arial" charset="0"/>
              </a:rPr>
              <a:t>O2PLS</a:t>
            </a:r>
            <a:endParaRPr lang="en-US" b="1" dirty="0">
              <a:latin typeface="Arial" charset="0"/>
              <a:ea typeface="Arial" charset="0"/>
              <a:cs typeface="Arial" charset="0"/>
            </a:endParaRPr>
          </a:p>
        </p:txBody>
      </p:sp>
    </p:spTree>
    <p:extLst>
      <p:ext uri="{BB962C8B-B14F-4D97-AF65-F5344CB8AC3E}">
        <p14:creationId xmlns:p14="http://schemas.microsoft.com/office/powerpoint/2010/main" val="48279980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69EAA66E-4B1E-A642-B7A6-2C0DBDC286DE}" type="slidenum">
              <a:rPr lang="en-US" smtClean="0"/>
              <a:t>17</a:t>
            </a:fld>
            <a:endParaRPr lang="en-US"/>
          </a:p>
        </p:txBody>
      </p:sp>
      <p:sp>
        <p:nvSpPr>
          <p:cNvPr id="5" name="Title 1"/>
          <p:cNvSpPr>
            <a:spLocks noGrp="1"/>
          </p:cNvSpPr>
          <p:nvPr>
            <p:ph type="title"/>
          </p:nvPr>
        </p:nvSpPr>
        <p:spPr>
          <a:xfrm>
            <a:off x="0" y="0"/>
            <a:ext cx="11801354" cy="919665"/>
          </a:xfrm>
        </p:spPr>
        <p:txBody>
          <a:bodyPr>
            <a:noAutofit/>
          </a:bodyPr>
          <a:lstStyle/>
          <a:p>
            <a:r>
              <a:rPr lang="en-US" b="1" dirty="0" smtClean="0">
                <a:latin typeface="Arial" charset="0"/>
                <a:ea typeface="Arial" charset="0"/>
                <a:cs typeface="Arial" charset="0"/>
              </a:rPr>
              <a:t>Data Background </a:t>
            </a:r>
            <a:endParaRPr lang="en-US" b="1" dirty="0">
              <a:latin typeface="Arial" charset="0"/>
              <a:ea typeface="Arial" charset="0"/>
              <a:cs typeface="Arial" charset="0"/>
            </a:endParaRPr>
          </a:p>
        </p:txBody>
      </p:sp>
      <p:sp>
        <p:nvSpPr>
          <p:cNvPr id="4" name="Content Placeholder 3"/>
          <p:cNvSpPr>
            <a:spLocks noGrp="1"/>
          </p:cNvSpPr>
          <p:nvPr>
            <p:ph idx="1"/>
          </p:nvPr>
        </p:nvSpPr>
        <p:spPr>
          <a:xfrm>
            <a:off x="211898" y="919665"/>
            <a:ext cx="11700353" cy="5573210"/>
          </a:xfrm>
        </p:spPr>
        <p:txBody>
          <a:bodyPr>
            <a:norm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2200" dirty="0" smtClean="0">
                <a:latin typeface="Arial" charset="0"/>
                <a:ea typeface="Arial" charset="0"/>
                <a:cs typeface="Arial" charset="0"/>
              </a:rPr>
              <a:t>-Originally retrieved from NCI 60 (Genomics, metabolomics, transcriptomics, proteomics, etc.)</a:t>
            </a:r>
          </a:p>
          <a:p>
            <a:pPr marL="0" marR="0" lvl="0" indent="0" defTabSz="914400" eaLnBrk="1" fontAlgn="auto" latinLnBrk="0" hangingPunct="1">
              <a:lnSpc>
                <a:spcPct val="100000"/>
              </a:lnSpc>
              <a:spcBef>
                <a:spcPts val="0"/>
              </a:spcBef>
              <a:spcAft>
                <a:spcPts val="0"/>
              </a:spcAft>
              <a:buClrTx/>
              <a:buSzTx/>
              <a:buFontTx/>
              <a:buNone/>
              <a:tabLst/>
              <a:defRPr/>
            </a:pPr>
            <a:endParaRPr lang="en-US" sz="2200" dirty="0">
              <a:latin typeface="Arial" charset="0"/>
              <a:ea typeface="Arial" charset="0"/>
              <a:cs typeface="Arial" charset="0"/>
            </a:endParaRPr>
          </a:p>
          <a:p>
            <a:pPr marL="0" marR="0" lvl="0" indent="0" defTabSz="914400" eaLnBrk="1" fontAlgn="auto" latinLnBrk="0" hangingPunct="1">
              <a:lnSpc>
                <a:spcPct val="100000"/>
              </a:lnSpc>
              <a:spcBef>
                <a:spcPts val="0"/>
              </a:spcBef>
              <a:spcAft>
                <a:spcPts val="0"/>
              </a:spcAft>
              <a:buClrTx/>
              <a:buSzTx/>
              <a:buFontTx/>
              <a:buNone/>
              <a:tabLst/>
              <a:defRPr/>
            </a:pPr>
            <a:r>
              <a:rPr lang="en-US" sz="2200" dirty="0" smtClean="0">
                <a:latin typeface="Arial" charset="0"/>
                <a:ea typeface="Arial" charset="0"/>
                <a:cs typeface="Arial" charset="0"/>
              </a:rPr>
              <a:t>-Two datasets: protein (proteomics) and mRNA expression (transcriptomics)</a:t>
            </a:r>
          </a:p>
          <a:p>
            <a:pPr marL="0" marR="0" lvl="0" indent="0" defTabSz="914400" eaLnBrk="1" fontAlgn="auto" latinLnBrk="0" hangingPunct="1">
              <a:lnSpc>
                <a:spcPct val="100000"/>
              </a:lnSpc>
              <a:spcBef>
                <a:spcPts val="0"/>
              </a:spcBef>
              <a:spcAft>
                <a:spcPts val="0"/>
              </a:spcAft>
              <a:buClrTx/>
              <a:buSzTx/>
              <a:buFontTx/>
              <a:buNone/>
              <a:tabLst/>
              <a:defRPr/>
            </a:pPr>
            <a:endParaRPr lang="en-US" sz="2200" dirty="0">
              <a:latin typeface="Arial" charset="0"/>
              <a:ea typeface="Arial" charset="0"/>
              <a:cs typeface="Arial" charset="0"/>
            </a:endParaRPr>
          </a:p>
          <a:p>
            <a:pPr marL="0" marR="0" lvl="0" indent="0" defTabSz="914400" eaLnBrk="1" fontAlgn="auto" latinLnBrk="0" hangingPunct="1">
              <a:lnSpc>
                <a:spcPct val="100000"/>
              </a:lnSpc>
              <a:spcBef>
                <a:spcPts val="0"/>
              </a:spcBef>
              <a:spcAft>
                <a:spcPts val="0"/>
              </a:spcAft>
              <a:buClrTx/>
              <a:buSzTx/>
              <a:buFontTx/>
              <a:buNone/>
              <a:tabLst/>
              <a:defRPr/>
            </a:pPr>
            <a:r>
              <a:rPr lang="en-US" sz="2200" dirty="0" smtClean="0">
                <a:latin typeface="Arial" charset="0"/>
                <a:ea typeface="Arial" charset="0"/>
                <a:cs typeface="Arial" charset="0"/>
              </a:rPr>
              <a:t>-Tissue types: breast, central nervous system, colon, leukemia, melanoma, lung, ovarian, prostate, and renal</a:t>
            </a:r>
          </a:p>
          <a:p>
            <a:pPr marL="0" marR="0" lvl="0" indent="0" defTabSz="914400" eaLnBrk="1" fontAlgn="auto" latinLnBrk="0" hangingPunct="1">
              <a:lnSpc>
                <a:spcPct val="100000"/>
              </a:lnSpc>
              <a:spcBef>
                <a:spcPts val="0"/>
              </a:spcBef>
              <a:spcAft>
                <a:spcPts val="0"/>
              </a:spcAft>
              <a:buClrTx/>
              <a:buSzTx/>
              <a:buFontTx/>
              <a:buNone/>
              <a:tabLst/>
              <a:defRPr/>
            </a:pPr>
            <a:endParaRPr lang="en-US" sz="2200" dirty="0">
              <a:latin typeface="Arial" charset="0"/>
              <a:ea typeface="Arial" charset="0"/>
              <a:cs typeface="Arial" charset="0"/>
            </a:endParaRPr>
          </a:p>
          <a:p>
            <a:pPr marL="0" marR="0" lvl="0" indent="0" defTabSz="914400" eaLnBrk="1" fontAlgn="auto" latinLnBrk="0" hangingPunct="1">
              <a:lnSpc>
                <a:spcPct val="100000"/>
              </a:lnSpc>
              <a:spcBef>
                <a:spcPts val="0"/>
              </a:spcBef>
              <a:spcAft>
                <a:spcPts val="0"/>
              </a:spcAft>
              <a:buClrTx/>
              <a:buSzTx/>
              <a:buFontTx/>
              <a:buNone/>
              <a:tabLst/>
              <a:defRPr/>
            </a:pPr>
            <a:endParaRPr lang="en-US" sz="2200" dirty="0">
              <a:latin typeface="Arial" charset="0"/>
              <a:ea typeface="Arial" charset="0"/>
              <a:cs typeface="Arial" charset="0"/>
            </a:endParaRPr>
          </a:p>
          <a:p>
            <a:pPr marL="0" marR="0" lvl="0" indent="0" defTabSz="914400" eaLnBrk="1" fontAlgn="auto" latinLnBrk="0" hangingPunct="1">
              <a:lnSpc>
                <a:spcPct val="100000"/>
              </a:lnSpc>
              <a:spcBef>
                <a:spcPts val="0"/>
              </a:spcBef>
              <a:spcAft>
                <a:spcPts val="0"/>
              </a:spcAft>
              <a:buClrTx/>
              <a:buSzTx/>
              <a:buFontTx/>
              <a:buNone/>
              <a:tabLst/>
              <a:defRPr/>
            </a:pPr>
            <a:endParaRPr lang="en-US" sz="2200" dirty="0">
              <a:latin typeface="Arial" charset="0"/>
              <a:ea typeface="Arial" charset="0"/>
              <a:cs typeface="Arial" charset="0"/>
            </a:endParaRPr>
          </a:p>
          <a:p>
            <a:pPr marL="0" marR="0" lvl="0" indent="0" defTabSz="914400" eaLnBrk="1" fontAlgn="auto" latinLnBrk="0" hangingPunct="1">
              <a:lnSpc>
                <a:spcPct val="100000"/>
              </a:lnSpc>
              <a:spcBef>
                <a:spcPts val="0"/>
              </a:spcBef>
              <a:spcAft>
                <a:spcPts val="0"/>
              </a:spcAft>
              <a:buClrTx/>
              <a:buSzTx/>
              <a:buFontTx/>
              <a:buNone/>
              <a:tabLst/>
              <a:defRPr/>
            </a:pPr>
            <a:endParaRPr lang="en-US" sz="2200" dirty="0">
              <a:latin typeface="Arial" charset="0"/>
              <a:ea typeface="Arial" charset="0"/>
              <a:cs typeface="Arial"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323" y="3744913"/>
            <a:ext cx="6413500" cy="2197100"/>
          </a:xfrm>
          <a:prstGeom prst="rect">
            <a:avLst/>
          </a:prstGeom>
        </p:spPr>
      </p:pic>
    </p:spTree>
    <p:extLst>
      <p:ext uri="{BB962C8B-B14F-4D97-AF65-F5344CB8AC3E}">
        <p14:creationId xmlns:p14="http://schemas.microsoft.com/office/powerpoint/2010/main" val="176010468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99200" y="840659"/>
            <a:ext cx="5802817" cy="2981324"/>
          </a:xfrm>
          <a:prstGeom prst="rect">
            <a:avLst/>
          </a:prstGeom>
        </p:spPr>
      </p:pic>
      <p:sp>
        <p:nvSpPr>
          <p:cNvPr id="2" name="Title 1"/>
          <p:cNvSpPr>
            <a:spLocks noGrp="1"/>
          </p:cNvSpPr>
          <p:nvPr>
            <p:ph type="title"/>
          </p:nvPr>
        </p:nvSpPr>
        <p:spPr>
          <a:xfrm>
            <a:off x="0" y="-9370"/>
            <a:ext cx="11880273" cy="850028"/>
          </a:xfrm>
        </p:spPr>
        <p:txBody>
          <a:bodyPr>
            <a:noAutofit/>
          </a:bodyPr>
          <a:lstStyle/>
          <a:p>
            <a:r>
              <a:rPr lang="en-US" b="1" dirty="0" smtClean="0">
                <a:latin typeface="Arial" charset="0"/>
                <a:ea typeface="Arial" charset="0"/>
                <a:cs typeface="Arial" charset="0"/>
              </a:rPr>
              <a:t>Data normalization</a:t>
            </a:r>
            <a:endParaRPr lang="en-US" b="1" dirty="0">
              <a:latin typeface="Arial" charset="0"/>
              <a:ea typeface="Arial" charset="0"/>
              <a:cs typeface="Arial" charset="0"/>
            </a:endParaRPr>
          </a:p>
        </p:txBody>
      </p:sp>
      <p:sp>
        <p:nvSpPr>
          <p:cNvPr id="4" name="AutoShape 2" descr="00005.png"/>
          <p:cNvSpPr>
            <a:spLocks noChangeAspect="1" noChangeArrowheads="1"/>
          </p:cNvSpPr>
          <p:nvPr/>
        </p:nvSpPr>
        <p:spPr bwMode="auto">
          <a:xfrm>
            <a:off x="0" y="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Slide Number Placeholder 2"/>
          <p:cNvSpPr>
            <a:spLocks noGrp="1"/>
          </p:cNvSpPr>
          <p:nvPr>
            <p:ph type="sldNum" sz="quarter" idx="12"/>
          </p:nvPr>
        </p:nvSpPr>
        <p:spPr/>
        <p:txBody>
          <a:bodyPr/>
          <a:lstStyle/>
          <a:p>
            <a:fld id="{69EAA66E-4B1E-A642-B7A6-2C0DBDC286DE}" type="slidenum">
              <a:rPr lang="en-US" smtClean="0"/>
              <a:t>18</a:t>
            </a:fld>
            <a:endParaRPr lang="en-US"/>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210" y="840658"/>
            <a:ext cx="5761567" cy="3115734"/>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210" y="3687575"/>
            <a:ext cx="5761567" cy="3170425"/>
          </a:xfrm>
          <a:prstGeom prst="rect">
            <a:avLst/>
          </a:prstGeom>
        </p:spPr>
      </p:pic>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99200" y="3687574"/>
            <a:ext cx="5840590" cy="3170425"/>
          </a:xfrm>
          <a:prstGeom prst="rect">
            <a:avLst/>
          </a:prstGeom>
        </p:spPr>
      </p:pic>
    </p:spTree>
    <p:extLst>
      <p:ext uri="{BB962C8B-B14F-4D97-AF65-F5344CB8AC3E}">
        <p14:creationId xmlns:p14="http://schemas.microsoft.com/office/powerpoint/2010/main" val="124251351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0" y="0"/>
            <a:ext cx="12192000" cy="830179"/>
          </a:xfrm>
        </p:spPr>
        <p:txBody>
          <a:bodyPr>
            <a:normAutofit/>
          </a:bodyPr>
          <a:lstStyle/>
          <a:p>
            <a:r>
              <a:rPr lang="en-US" b="1" dirty="0" smtClean="0">
                <a:latin typeface="Arial" charset="0"/>
                <a:ea typeface="Arial" charset="0"/>
                <a:cs typeface="Arial" charset="0"/>
              </a:rPr>
              <a:t>O2PLS </a:t>
            </a:r>
            <a:r>
              <a:rPr lang="mr-IN" b="1" dirty="0" smtClean="0">
                <a:latin typeface="Arial" charset="0"/>
                <a:ea typeface="Arial" charset="0"/>
                <a:cs typeface="Arial" charset="0"/>
              </a:rPr>
              <a:t>–</a:t>
            </a:r>
            <a:r>
              <a:rPr lang="en-US" b="1" dirty="0" smtClean="0">
                <a:latin typeface="Arial" charset="0"/>
                <a:ea typeface="Arial" charset="0"/>
                <a:cs typeface="Arial" charset="0"/>
              </a:rPr>
              <a:t> criteria of choosing # of variables  </a:t>
            </a:r>
            <a:endParaRPr lang="en-US" b="1" dirty="0">
              <a:latin typeface="Arial" charset="0"/>
              <a:ea typeface="Arial" charset="0"/>
              <a:cs typeface="Arial" charset="0"/>
            </a:endParaRPr>
          </a:p>
        </p:txBody>
      </p:sp>
      <p:sp>
        <p:nvSpPr>
          <p:cNvPr id="5" name="Title 1"/>
          <p:cNvSpPr txBox="1">
            <a:spLocks/>
          </p:cNvSpPr>
          <p:nvPr/>
        </p:nvSpPr>
        <p:spPr>
          <a:xfrm>
            <a:off x="137555" y="1045029"/>
            <a:ext cx="3947557" cy="57500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smtClean="0">
                <a:solidFill>
                  <a:srgbClr val="FF0000"/>
                </a:solidFill>
                <a:latin typeface="Arial" charset="0"/>
                <a:ea typeface="Arial" charset="0"/>
                <a:cs typeface="Arial" charset="0"/>
              </a:rPr>
              <a:t>Fixed orthogonal</a:t>
            </a:r>
            <a:endParaRPr lang="en-US" sz="3200" b="1" dirty="0">
              <a:solidFill>
                <a:srgbClr val="FF0000"/>
              </a:solidFill>
              <a:latin typeface="Arial" charset="0"/>
              <a:ea typeface="Arial" charset="0"/>
              <a:cs typeface="Arial" charset="0"/>
            </a:endParaRPr>
          </a:p>
        </p:txBody>
      </p:sp>
      <p:sp>
        <p:nvSpPr>
          <p:cNvPr id="2" name="Slide Number Placeholder 1"/>
          <p:cNvSpPr>
            <a:spLocks noGrp="1"/>
          </p:cNvSpPr>
          <p:nvPr>
            <p:ph type="sldNum" sz="quarter" idx="12"/>
          </p:nvPr>
        </p:nvSpPr>
        <p:spPr/>
        <p:txBody>
          <a:bodyPr/>
          <a:lstStyle/>
          <a:p>
            <a:fld id="{69EAA66E-4B1E-A642-B7A6-2C0DBDC286DE}" type="slidenum">
              <a:rPr lang="en-US" smtClean="0"/>
              <a:t>19</a:t>
            </a:fld>
            <a:endParaRPr lang="en-US"/>
          </a:p>
        </p:txBody>
      </p:sp>
      <p:sp>
        <p:nvSpPr>
          <p:cNvPr id="8" name="Title 1"/>
          <p:cNvSpPr txBox="1">
            <a:spLocks/>
          </p:cNvSpPr>
          <p:nvPr/>
        </p:nvSpPr>
        <p:spPr>
          <a:xfrm>
            <a:off x="6096000" y="1045029"/>
            <a:ext cx="3947557" cy="57500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smtClean="0">
                <a:solidFill>
                  <a:srgbClr val="FF0000"/>
                </a:solidFill>
                <a:latin typeface="Arial" charset="0"/>
                <a:ea typeface="Arial" charset="0"/>
                <a:cs typeface="Arial" charset="0"/>
              </a:rPr>
              <a:t>Fixed joint</a:t>
            </a:r>
            <a:endParaRPr lang="en-US" sz="3200" b="1" dirty="0">
              <a:solidFill>
                <a:srgbClr val="FF0000"/>
              </a:solidFill>
              <a:latin typeface="Arial" charset="0"/>
              <a:ea typeface="Arial" charset="0"/>
              <a:cs typeface="Arial" charset="0"/>
            </a:endParaRP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834883"/>
            <a:ext cx="5958445" cy="4598810"/>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1834883"/>
            <a:ext cx="6096000" cy="4598810"/>
          </a:xfrm>
          <a:prstGeom prst="rect">
            <a:avLst/>
          </a:prstGeom>
        </p:spPr>
      </p:pic>
    </p:spTree>
    <p:extLst>
      <p:ext uri="{BB962C8B-B14F-4D97-AF65-F5344CB8AC3E}">
        <p14:creationId xmlns:p14="http://schemas.microsoft.com/office/powerpoint/2010/main" val="182552410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032387"/>
          </a:xfrm>
        </p:spPr>
        <p:txBody>
          <a:bodyPr/>
          <a:lstStyle/>
          <a:p>
            <a:r>
              <a:rPr lang="en-US" b="1" dirty="0" smtClean="0">
                <a:latin typeface="Arial" charset="0"/>
                <a:ea typeface="Arial" charset="0"/>
                <a:cs typeface="Arial" charset="0"/>
              </a:rPr>
              <a:t>Outline</a:t>
            </a:r>
            <a:endParaRPr lang="en-US" b="1" dirty="0">
              <a:latin typeface="Arial" charset="0"/>
              <a:ea typeface="Arial" charset="0"/>
              <a:cs typeface="Arial" charset="0"/>
            </a:endParaRPr>
          </a:p>
        </p:txBody>
      </p:sp>
      <p:sp>
        <p:nvSpPr>
          <p:cNvPr id="3" name="Content Placeholder 2"/>
          <p:cNvSpPr>
            <a:spLocks noGrp="1"/>
          </p:cNvSpPr>
          <p:nvPr>
            <p:ph idx="1"/>
          </p:nvPr>
        </p:nvSpPr>
        <p:spPr>
          <a:xfrm>
            <a:off x="146756" y="1135626"/>
            <a:ext cx="11207044" cy="5041337"/>
          </a:xfrm>
        </p:spPr>
        <p:txBody>
          <a:bodyPr>
            <a:noAutofit/>
          </a:bodyPr>
          <a:lstStyle/>
          <a:p>
            <a:r>
              <a:rPr lang="en-US" sz="2200" dirty="0" smtClean="0">
                <a:latin typeface="Arial" charset="0"/>
                <a:ea typeface="Arial" charset="0"/>
                <a:cs typeface="Arial" charset="0"/>
              </a:rPr>
              <a:t>Describe the lab</a:t>
            </a:r>
          </a:p>
          <a:p>
            <a:endParaRPr lang="en-US" sz="2200" dirty="0">
              <a:latin typeface="Arial" charset="0"/>
              <a:ea typeface="Arial" charset="0"/>
              <a:cs typeface="Arial" charset="0"/>
            </a:endParaRPr>
          </a:p>
          <a:p>
            <a:r>
              <a:rPr lang="en-US" sz="2200" dirty="0" smtClean="0">
                <a:latin typeface="Arial" charset="0"/>
                <a:ea typeface="Arial" charset="0"/>
                <a:cs typeface="Arial" charset="0"/>
              </a:rPr>
              <a:t>What I have worked on</a:t>
            </a:r>
          </a:p>
          <a:p>
            <a:endParaRPr lang="en-US" sz="2200" dirty="0" smtClean="0">
              <a:latin typeface="Arial" charset="0"/>
              <a:ea typeface="Arial" charset="0"/>
              <a:cs typeface="Arial" charset="0"/>
            </a:endParaRPr>
          </a:p>
          <a:p>
            <a:r>
              <a:rPr lang="en-US" sz="2200" dirty="0" smtClean="0">
                <a:latin typeface="Arial" charset="0"/>
                <a:ea typeface="Arial" charset="0"/>
                <a:cs typeface="Arial" charset="0"/>
              </a:rPr>
              <a:t>Background of </a:t>
            </a:r>
            <a:r>
              <a:rPr lang="mr-IN" sz="2200" dirty="0" smtClean="0">
                <a:latin typeface="Arial" charset="0"/>
                <a:ea typeface="Arial" charset="0"/>
                <a:cs typeface="Arial" charset="0"/>
              </a:rPr>
              <a:t>–</a:t>
            </a:r>
            <a:r>
              <a:rPr lang="en-US" sz="2200" dirty="0" smtClean="0">
                <a:latin typeface="Arial" charset="0"/>
                <a:ea typeface="Arial" charset="0"/>
                <a:cs typeface="Arial" charset="0"/>
              </a:rPr>
              <a:t>Omics and data integration of -Omics</a:t>
            </a:r>
          </a:p>
          <a:p>
            <a:endParaRPr lang="en-US" sz="2200" dirty="0">
              <a:latin typeface="Arial" charset="0"/>
              <a:ea typeface="Arial" charset="0"/>
              <a:cs typeface="Arial" charset="0"/>
            </a:endParaRPr>
          </a:p>
          <a:p>
            <a:r>
              <a:rPr lang="en-US" sz="2200" dirty="0" smtClean="0">
                <a:latin typeface="Arial" charset="0"/>
                <a:ea typeface="Arial" charset="0"/>
                <a:cs typeface="Arial" charset="0"/>
              </a:rPr>
              <a:t>Motivation of </a:t>
            </a:r>
            <a:r>
              <a:rPr lang="mr-IN" sz="2200" dirty="0" smtClean="0">
                <a:latin typeface="Arial" charset="0"/>
                <a:ea typeface="Arial" charset="0"/>
                <a:cs typeface="Arial" charset="0"/>
              </a:rPr>
              <a:t>–</a:t>
            </a:r>
            <a:r>
              <a:rPr lang="en-US" sz="2200" dirty="0" smtClean="0">
                <a:latin typeface="Arial" charset="0"/>
                <a:ea typeface="Arial" charset="0"/>
                <a:cs typeface="Arial" charset="0"/>
              </a:rPr>
              <a:t>Omics integration</a:t>
            </a:r>
          </a:p>
          <a:p>
            <a:endParaRPr lang="en-US" sz="2200" dirty="0">
              <a:latin typeface="Arial" charset="0"/>
              <a:ea typeface="Arial" charset="0"/>
              <a:cs typeface="Arial" charset="0"/>
            </a:endParaRPr>
          </a:p>
          <a:p>
            <a:r>
              <a:rPr lang="en-US" sz="2200" dirty="0" smtClean="0">
                <a:latin typeface="Arial" charset="0"/>
                <a:ea typeface="Arial" charset="0"/>
                <a:cs typeface="Arial" charset="0"/>
              </a:rPr>
              <a:t>O2PLS &amp; </a:t>
            </a:r>
            <a:r>
              <a:rPr lang="en-US" sz="2200" dirty="0" err="1" smtClean="0">
                <a:latin typeface="Arial" charset="0"/>
                <a:ea typeface="Arial" charset="0"/>
                <a:cs typeface="Arial" charset="0"/>
              </a:rPr>
              <a:t>OnPLS</a:t>
            </a:r>
            <a:endParaRPr lang="en-US" sz="2200" dirty="0" smtClean="0">
              <a:latin typeface="Arial" charset="0"/>
              <a:ea typeface="Arial" charset="0"/>
              <a:cs typeface="Arial" charset="0"/>
            </a:endParaRPr>
          </a:p>
          <a:p>
            <a:endParaRPr lang="en-US" sz="2200" dirty="0">
              <a:latin typeface="Arial" charset="0"/>
              <a:ea typeface="Arial" charset="0"/>
              <a:cs typeface="Arial" charset="0"/>
            </a:endParaRPr>
          </a:p>
          <a:p>
            <a:r>
              <a:rPr lang="mr-IN" sz="2200" dirty="0" smtClean="0">
                <a:latin typeface="Arial" charset="0"/>
                <a:ea typeface="Arial" charset="0"/>
                <a:cs typeface="Arial" charset="0"/>
              </a:rPr>
              <a:t>–</a:t>
            </a:r>
            <a:r>
              <a:rPr lang="en-US" sz="2200" dirty="0" smtClean="0">
                <a:latin typeface="Arial" charset="0"/>
                <a:ea typeface="Arial" charset="0"/>
                <a:cs typeface="Arial" charset="0"/>
              </a:rPr>
              <a:t>Omics integration applications with O2PLS (*Demo)  </a:t>
            </a:r>
          </a:p>
          <a:p>
            <a:endParaRPr lang="en-US" sz="2200" dirty="0">
              <a:latin typeface="Arial" charset="0"/>
              <a:ea typeface="Arial" charset="0"/>
              <a:cs typeface="Arial" charset="0"/>
            </a:endParaRPr>
          </a:p>
          <a:p>
            <a:endParaRPr lang="en-US" sz="2200" dirty="0">
              <a:latin typeface="Arial" charset="0"/>
              <a:ea typeface="Arial" charset="0"/>
              <a:cs typeface="Arial" charset="0"/>
            </a:endParaRPr>
          </a:p>
        </p:txBody>
      </p:sp>
      <p:sp>
        <p:nvSpPr>
          <p:cNvPr id="4" name="Slide Number Placeholder 3"/>
          <p:cNvSpPr>
            <a:spLocks noGrp="1"/>
          </p:cNvSpPr>
          <p:nvPr>
            <p:ph type="sldNum" sz="quarter" idx="12"/>
          </p:nvPr>
        </p:nvSpPr>
        <p:spPr/>
        <p:txBody>
          <a:bodyPr/>
          <a:lstStyle/>
          <a:p>
            <a:fld id="{69EAA66E-4B1E-A642-B7A6-2C0DBDC286DE}" type="slidenum">
              <a:rPr lang="en-US" smtClean="0"/>
              <a:t>2</a:t>
            </a:fld>
            <a:endParaRPr lang="en-US" dirty="0"/>
          </a:p>
        </p:txBody>
      </p:sp>
    </p:spTree>
    <p:extLst>
      <p:ext uri="{BB962C8B-B14F-4D97-AF65-F5344CB8AC3E}">
        <p14:creationId xmlns:p14="http://schemas.microsoft.com/office/powerpoint/2010/main" val="120183452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1880273" cy="842211"/>
          </a:xfrm>
        </p:spPr>
        <p:txBody>
          <a:bodyPr>
            <a:normAutofit fontScale="90000"/>
          </a:bodyPr>
          <a:lstStyle/>
          <a:p>
            <a:r>
              <a:rPr lang="en-US" b="1" dirty="0" smtClean="0">
                <a:latin typeface="Arial" charset="0"/>
                <a:ea typeface="Arial" charset="0"/>
                <a:cs typeface="Arial" charset="0"/>
              </a:rPr>
              <a:t>O2PLS </a:t>
            </a:r>
            <a:r>
              <a:rPr lang="mr-IN" b="1" dirty="0" smtClean="0">
                <a:latin typeface="Arial" charset="0"/>
                <a:ea typeface="Arial" charset="0"/>
                <a:cs typeface="Arial" charset="0"/>
              </a:rPr>
              <a:t>–</a:t>
            </a:r>
            <a:r>
              <a:rPr lang="en-US" b="1" dirty="0" smtClean="0">
                <a:latin typeface="Arial" charset="0"/>
                <a:ea typeface="Arial" charset="0"/>
                <a:cs typeface="Arial" charset="0"/>
              </a:rPr>
              <a:t> criterion of choosing # of variables  </a:t>
            </a:r>
            <a:endParaRPr lang="en-US" b="1" dirty="0">
              <a:latin typeface="Arial" charset="0"/>
              <a:ea typeface="Arial" charset="0"/>
              <a:cs typeface="Arial" charset="0"/>
            </a:endParaRPr>
          </a:p>
        </p:txBody>
      </p:sp>
      <p:sp>
        <p:nvSpPr>
          <p:cNvPr id="3" name="Title 1"/>
          <p:cNvSpPr txBox="1">
            <a:spLocks/>
          </p:cNvSpPr>
          <p:nvPr/>
        </p:nvSpPr>
        <p:spPr>
          <a:xfrm>
            <a:off x="137555" y="842211"/>
            <a:ext cx="10122726" cy="575004"/>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smtClean="0">
                <a:solidFill>
                  <a:srgbClr val="FF0000"/>
                </a:solidFill>
                <a:latin typeface="Arial" charset="0"/>
                <a:ea typeface="Arial" charset="0"/>
                <a:cs typeface="Arial" charset="0"/>
              </a:rPr>
              <a:t>Variation Table 1 - MSE with CV or Joint predictions (unit: %)</a:t>
            </a:r>
          </a:p>
          <a:p>
            <a:r>
              <a:rPr lang="en-US" sz="3200" b="1" dirty="0" smtClean="0">
                <a:solidFill>
                  <a:srgbClr val="FF0000"/>
                </a:solidFill>
                <a:latin typeface="Arial" charset="0"/>
                <a:ea typeface="Arial" charset="0"/>
                <a:cs typeface="Arial" charset="0"/>
              </a:rPr>
              <a:t>1. prediction error  or  2. </a:t>
            </a:r>
            <a:r>
              <a:rPr lang="en-US" sz="3200" b="1" dirty="0" err="1" smtClean="0">
                <a:solidFill>
                  <a:srgbClr val="FF0000"/>
                </a:solidFill>
                <a:latin typeface="Arial" charset="0"/>
                <a:ea typeface="Arial" charset="0"/>
                <a:cs typeface="Arial" charset="0"/>
              </a:rPr>
              <a:t>adj</a:t>
            </a:r>
            <a:r>
              <a:rPr lang="en-US" sz="3200" b="1" dirty="0" smtClean="0">
                <a:solidFill>
                  <a:srgbClr val="FF0000"/>
                </a:solidFill>
                <a:latin typeface="Arial" charset="0"/>
                <a:ea typeface="Arial" charset="0"/>
                <a:cs typeface="Arial" charset="0"/>
              </a:rPr>
              <a:t> R^2 (way faster)</a:t>
            </a:r>
            <a:endParaRPr lang="en-US" sz="3200" b="1" dirty="0">
              <a:solidFill>
                <a:srgbClr val="FF0000"/>
              </a:solidFill>
              <a:latin typeface="Arial" charset="0"/>
              <a:ea typeface="Arial" charset="0"/>
              <a:cs typeface="Arial" charset="0"/>
            </a:endParaRPr>
          </a:p>
        </p:txBody>
      </p:sp>
      <p:sp>
        <p:nvSpPr>
          <p:cNvPr id="6" name="Title 1"/>
          <p:cNvSpPr txBox="1">
            <a:spLocks/>
          </p:cNvSpPr>
          <p:nvPr/>
        </p:nvSpPr>
        <p:spPr>
          <a:xfrm>
            <a:off x="137555" y="3753853"/>
            <a:ext cx="11702144" cy="310414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700" b="1" dirty="0" smtClean="0">
                <a:solidFill>
                  <a:srgbClr val="FF0000"/>
                </a:solidFill>
                <a:latin typeface="Arial" charset="0"/>
                <a:ea typeface="Arial" charset="0"/>
                <a:cs typeface="Arial" charset="0"/>
              </a:rPr>
              <a:t>n: # of joint</a:t>
            </a:r>
          </a:p>
          <a:p>
            <a:endParaRPr lang="en-US" sz="1700" b="1" dirty="0" smtClean="0">
              <a:solidFill>
                <a:srgbClr val="FF0000"/>
              </a:solidFill>
              <a:latin typeface="Arial" charset="0"/>
              <a:ea typeface="Arial" charset="0"/>
              <a:cs typeface="Arial" charset="0"/>
            </a:endParaRPr>
          </a:p>
          <a:p>
            <a:r>
              <a:rPr lang="en-US" sz="1700" b="1" dirty="0" err="1" smtClean="0">
                <a:solidFill>
                  <a:srgbClr val="FF0000"/>
                </a:solidFill>
                <a:latin typeface="Arial" charset="0"/>
                <a:ea typeface="Arial" charset="0"/>
                <a:cs typeface="Arial" charset="0"/>
              </a:rPr>
              <a:t>nx</a:t>
            </a:r>
            <a:r>
              <a:rPr lang="en-US" sz="1700" b="1" dirty="0" smtClean="0">
                <a:solidFill>
                  <a:srgbClr val="FF0000"/>
                </a:solidFill>
                <a:latin typeface="Arial" charset="0"/>
                <a:ea typeface="Arial" charset="0"/>
                <a:cs typeface="Arial" charset="0"/>
              </a:rPr>
              <a:t>: # of orthogonal x</a:t>
            </a:r>
          </a:p>
          <a:p>
            <a:endParaRPr lang="en-US" sz="1700" b="1" dirty="0" smtClean="0">
              <a:solidFill>
                <a:srgbClr val="FF0000"/>
              </a:solidFill>
              <a:latin typeface="Arial" charset="0"/>
              <a:ea typeface="Arial" charset="0"/>
              <a:cs typeface="Arial" charset="0"/>
            </a:endParaRPr>
          </a:p>
          <a:p>
            <a:r>
              <a:rPr lang="en-US" sz="1700" b="1" dirty="0" smtClean="0">
                <a:solidFill>
                  <a:srgbClr val="FF0000"/>
                </a:solidFill>
                <a:latin typeface="Arial" charset="0"/>
                <a:ea typeface="Arial" charset="0"/>
                <a:cs typeface="Arial" charset="0"/>
              </a:rPr>
              <a:t>X </a:t>
            </a:r>
            <a:r>
              <a:rPr lang="mr-IN" sz="1700" b="1" dirty="0" smtClean="0">
                <a:solidFill>
                  <a:srgbClr val="FF0000"/>
                </a:solidFill>
                <a:latin typeface="Arial" charset="0"/>
                <a:ea typeface="Arial" charset="0"/>
                <a:cs typeface="Arial" charset="0"/>
              </a:rPr>
              <a:t>–</a:t>
            </a:r>
            <a:r>
              <a:rPr lang="en-US" sz="1700" b="1" dirty="0" smtClean="0">
                <a:solidFill>
                  <a:srgbClr val="FF0000"/>
                </a:solidFill>
                <a:latin typeface="Arial" charset="0"/>
                <a:ea typeface="Arial" charset="0"/>
                <a:cs typeface="Arial" charset="0"/>
              </a:rPr>
              <a:t> noise: joint + orthogonal variations of X</a:t>
            </a:r>
          </a:p>
          <a:p>
            <a:endParaRPr lang="en-US" sz="1700" b="1" dirty="0" smtClean="0">
              <a:solidFill>
                <a:srgbClr val="FF0000"/>
              </a:solidFill>
              <a:latin typeface="Arial" charset="0"/>
              <a:ea typeface="Arial" charset="0"/>
              <a:cs typeface="Arial" charset="0"/>
            </a:endParaRPr>
          </a:p>
          <a:p>
            <a:r>
              <a:rPr lang="en-US" sz="1700" b="1" dirty="0" err="1" smtClean="0">
                <a:solidFill>
                  <a:srgbClr val="FF0000"/>
                </a:solidFill>
                <a:latin typeface="Arial" charset="0"/>
                <a:ea typeface="Arial" charset="0"/>
                <a:cs typeface="Arial" charset="0"/>
              </a:rPr>
              <a:t>X_joint</a:t>
            </a:r>
            <a:r>
              <a:rPr lang="en-US" sz="1700" b="1" dirty="0" smtClean="0">
                <a:solidFill>
                  <a:srgbClr val="FF0000"/>
                </a:solidFill>
                <a:latin typeface="Arial" charset="0"/>
                <a:ea typeface="Arial" charset="0"/>
                <a:cs typeface="Arial" charset="0"/>
              </a:rPr>
              <a:t>: joint variation of X </a:t>
            </a:r>
            <a:r>
              <a:rPr lang="en-US" sz="1700" b="1" dirty="0" smtClean="0">
                <a:latin typeface="Arial" charset="0"/>
                <a:ea typeface="Arial" charset="0"/>
                <a:cs typeface="Arial" charset="0"/>
              </a:rPr>
              <a:t>(maximum variation can be explained by Y)</a:t>
            </a:r>
          </a:p>
          <a:p>
            <a:endParaRPr lang="en-US" sz="1700" b="1" dirty="0" smtClean="0">
              <a:solidFill>
                <a:srgbClr val="FF0000"/>
              </a:solidFill>
              <a:latin typeface="Arial" charset="0"/>
              <a:ea typeface="Arial" charset="0"/>
              <a:cs typeface="Arial" charset="0"/>
            </a:endParaRPr>
          </a:p>
          <a:p>
            <a:r>
              <a:rPr lang="en-US" sz="1700" b="1" dirty="0" err="1" smtClean="0">
                <a:solidFill>
                  <a:srgbClr val="FF0000"/>
                </a:solidFill>
                <a:latin typeface="Arial" charset="0"/>
                <a:ea typeface="Arial" charset="0"/>
                <a:cs typeface="Arial" charset="0"/>
              </a:rPr>
              <a:t>X_orth</a:t>
            </a:r>
            <a:r>
              <a:rPr lang="en-US" sz="1700" b="1" dirty="0" smtClean="0">
                <a:solidFill>
                  <a:srgbClr val="FF0000"/>
                </a:solidFill>
                <a:latin typeface="Arial" charset="0"/>
                <a:ea typeface="Arial" charset="0"/>
                <a:cs typeface="Arial" charset="0"/>
              </a:rPr>
              <a:t>: orthogonal variation of X</a:t>
            </a:r>
          </a:p>
          <a:p>
            <a:endParaRPr lang="en-US" sz="1700" b="1" dirty="0" smtClean="0">
              <a:solidFill>
                <a:srgbClr val="FF0000"/>
              </a:solidFill>
              <a:latin typeface="Arial" charset="0"/>
              <a:ea typeface="Arial" charset="0"/>
              <a:cs typeface="Arial" charset="0"/>
            </a:endParaRPr>
          </a:p>
          <a:p>
            <a:r>
              <a:rPr lang="en-US" sz="1700" b="1" dirty="0" err="1" smtClean="0">
                <a:solidFill>
                  <a:srgbClr val="FF0000"/>
                </a:solidFill>
                <a:latin typeface="Arial" charset="0"/>
                <a:ea typeface="Arial" charset="0"/>
                <a:cs typeface="Arial" charset="0"/>
              </a:rPr>
              <a:t>X_by_Y</a:t>
            </a:r>
            <a:r>
              <a:rPr lang="en-US" sz="1700" b="1" dirty="0" smtClean="0">
                <a:solidFill>
                  <a:srgbClr val="FF0000"/>
                </a:solidFill>
                <a:latin typeface="Arial" charset="0"/>
                <a:ea typeface="Arial" charset="0"/>
                <a:cs typeface="Arial" charset="0"/>
              </a:rPr>
              <a:t>: X that can be explained by Y </a:t>
            </a:r>
            <a:r>
              <a:rPr lang="en-US" sz="1700" b="1" dirty="0" smtClean="0">
                <a:latin typeface="Arial" charset="0"/>
                <a:ea typeface="Arial" charset="0"/>
                <a:cs typeface="Arial" charset="0"/>
              </a:rPr>
              <a:t>(always smaller than </a:t>
            </a:r>
            <a:r>
              <a:rPr lang="en-US" sz="1700" b="1" dirty="0" err="1" smtClean="0">
                <a:latin typeface="Arial" charset="0"/>
                <a:ea typeface="Arial" charset="0"/>
                <a:cs typeface="Arial" charset="0"/>
              </a:rPr>
              <a:t>X_joint</a:t>
            </a:r>
            <a:r>
              <a:rPr lang="en-US" sz="1700" b="1" dirty="0" smtClean="0">
                <a:latin typeface="Arial" charset="0"/>
                <a:ea typeface="Arial" charset="0"/>
                <a:cs typeface="Arial" charset="0"/>
              </a:rPr>
              <a:t>)</a:t>
            </a:r>
          </a:p>
          <a:p>
            <a:endParaRPr lang="en-US" sz="1700" b="1" dirty="0" smtClean="0">
              <a:solidFill>
                <a:srgbClr val="FF0000"/>
              </a:solidFill>
              <a:latin typeface="Arial" charset="0"/>
              <a:ea typeface="Arial" charset="0"/>
              <a:cs typeface="Arial" charset="0"/>
            </a:endParaRPr>
          </a:p>
          <a:p>
            <a:r>
              <a:rPr lang="en-US" sz="1700" b="1" dirty="0" err="1" smtClean="0">
                <a:solidFill>
                  <a:srgbClr val="FF0000"/>
                </a:solidFill>
                <a:latin typeface="Arial" charset="0"/>
                <a:ea typeface="Arial" charset="0"/>
                <a:cs typeface="Arial" charset="0"/>
              </a:rPr>
              <a:t>X_joint_by_Y_joint</a:t>
            </a:r>
            <a:r>
              <a:rPr lang="en-US" sz="1700" b="1" dirty="0" smtClean="0">
                <a:solidFill>
                  <a:srgbClr val="FF0000"/>
                </a:solidFill>
                <a:latin typeface="Arial" charset="0"/>
                <a:ea typeface="Arial" charset="0"/>
                <a:cs typeface="Arial" charset="0"/>
              </a:rPr>
              <a:t>: joint X that can be explained by Y </a:t>
            </a:r>
            <a:r>
              <a:rPr lang="en-US" sz="1700" b="1" dirty="0" smtClean="0">
                <a:latin typeface="Arial" charset="0"/>
                <a:ea typeface="Arial" charset="0"/>
                <a:cs typeface="Arial" charset="0"/>
              </a:rPr>
              <a:t>(always bigger than </a:t>
            </a:r>
            <a:r>
              <a:rPr lang="en-US" sz="1700" b="1" dirty="0" err="1" smtClean="0">
                <a:latin typeface="Arial" charset="0"/>
                <a:ea typeface="Arial" charset="0"/>
                <a:cs typeface="Arial" charset="0"/>
              </a:rPr>
              <a:t>X_by_Y</a:t>
            </a:r>
            <a:r>
              <a:rPr lang="en-US" sz="1700" b="1" dirty="0" smtClean="0">
                <a:latin typeface="Arial" charset="0"/>
                <a:ea typeface="Arial" charset="0"/>
                <a:cs typeface="Arial" charset="0"/>
              </a:rPr>
              <a:t>)</a:t>
            </a:r>
          </a:p>
          <a:p>
            <a:endParaRPr lang="en-US" sz="1700" b="1" dirty="0">
              <a:solidFill>
                <a:srgbClr val="FF0000"/>
              </a:solidFill>
              <a:latin typeface="Arial" charset="0"/>
              <a:ea typeface="Arial" charset="0"/>
              <a:cs typeface="Arial" charset="0"/>
            </a:endParaRPr>
          </a:p>
        </p:txBody>
      </p:sp>
      <p:sp>
        <p:nvSpPr>
          <p:cNvPr id="5" name="Slide Number Placeholder 4"/>
          <p:cNvSpPr>
            <a:spLocks noGrp="1"/>
          </p:cNvSpPr>
          <p:nvPr>
            <p:ph type="sldNum" sz="quarter" idx="12"/>
          </p:nvPr>
        </p:nvSpPr>
        <p:spPr/>
        <p:txBody>
          <a:bodyPr/>
          <a:lstStyle/>
          <a:p>
            <a:fld id="{69EAA66E-4B1E-A642-B7A6-2C0DBDC286DE}" type="slidenum">
              <a:rPr lang="en-US" smtClean="0"/>
              <a:t>20</a:t>
            </a:fld>
            <a:endParaRPr lang="en-US"/>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17215"/>
            <a:ext cx="12192000" cy="1867852"/>
          </a:xfrm>
          <a:prstGeom prst="rect">
            <a:avLst/>
          </a:prstGeom>
        </p:spPr>
      </p:pic>
    </p:spTree>
    <p:extLst>
      <p:ext uri="{BB962C8B-B14F-4D97-AF65-F5344CB8AC3E}">
        <p14:creationId xmlns:p14="http://schemas.microsoft.com/office/powerpoint/2010/main" val="27710389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1880273" cy="757989"/>
          </a:xfrm>
        </p:spPr>
        <p:txBody>
          <a:bodyPr/>
          <a:lstStyle/>
          <a:p>
            <a:r>
              <a:rPr lang="en-US" b="1" dirty="0" smtClean="0">
                <a:latin typeface="Arial" charset="0"/>
                <a:ea typeface="Arial" charset="0"/>
                <a:cs typeface="Arial" charset="0"/>
              </a:rPr>
              <a:t>O2PLS </a:t>
            </a:r>
            <a:r>
              <a:rPr lang="mr-IN" b="1" dirty="0" smtClean="0">
                <a:latin typeface="Arial" charset="0"/>
                <a:ea typeface="Arial" charset="0"/>
                <a:cs typeface="Arial" charset="0"/>
              </a:rPr>
              <a:t>–</a:t>
            </a:r>
            <a:r>
              <a:rPr lang="en-US" b="1" dirty="0" smtClean="0">
                <a:latin typeface="Arial" charset="0"/>
                <a:ea typeface="Arial" charset="0"/>
                <a:cs typeface="Arial" charset="0"/>
              </a:rPr>
              <a:t> Variation table 2</a:t>
            </a:r>
            <a:endParaRPr lang="en-US" b="1" dirty="0">
              <a:latin typeface="Arial" charset="0"/>
              <a:ea typeface="Arial" charset="0"/>
              <a:cs typeface="Arial" charset="0"/>
            </a:endParaRPr>
          </a:p>
        </p:txBody>
      </p:sp>
      <p:sp>
        <p:nvSpPr>
          <p:cNvPr id="3" name="Slide Number Placeholder 2"/>
          <p:cNvSpPr>
            <a:spLocks noGrp="1"/>
          </p:cNvSpPr>
          <p:nvPr>
            <p:ph type="sldNum" sz="quarter" idx="12"/>
          </p:nvPr>
        </p:nvSpPr>
        <p:spPr/>
        <p:txBody>
          <a:bodyPr/>
          <a:lstStyle/>
          <a:p>
            <a:fld id="{69EAA66E-4B1E-A642-B7A6-2C0DBDC286DE}" type="slidenum">
              <a:rPr lang="en-US" smtClean="0"/>
              <a:t>21</a:t>
            </a:fld>
            <a:endParaRPr lang="en-US"/>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0688" y="3996266"/>
            <a:ext cx="7611533" cy="2270765"/>
          </a:xfrm>
          <a:prstGeom prst="rect">
            <a:avLst/>
          </a:prstGeom>
        </p:spPr>
      </p:pic>
      <p:sp>
        <p:nvSpPr>
          <p:cNvPr id="7" name="Title 1"/>
          <p:cNvSpPr txBox="1">
            <a:spLocks/>
          </p:cNvSpPr>
          <p:nvPr/>
        </p:nvSpPr>
        <p:spPr>
          <a:xfrm>
            <a:off x="290688" y="3421262"/>
            <a:ext cx="5427206" cy="57500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700" b="1" dirty="0" smtClean="0">
                <a:solidFill>
                  <a:srgbClr val="FF0000"/>
                </a:solidFill>
                <a:latin typeface="Arial" charset="0"/>
                <a:ea typeface="Arial" charset="0"/>
                <a:cs typeface="Arial" charset="0"/>
              </a:rPr>
              <a:t>O2PLS Joint Summary (unit: %)</a:t>
            </a:r>
            <a:endParaRPr lang="en-US" sz="2700" b="1" dirty="0">
              <a:solidFill>
                <a:srgbClr val="FF0000"/>
              </a:solidFill>
              <a:latin typeface="Arial" charset="0"/>
              <a:ea typeface="Arial" charset="0"/>
              <a:cs typeface="Arial" charset="0"/>
            </a:endParaRPr>
          </a:p>
        </p:txBody>
      </p:sp>
      <p:sp>
        <p:nvSpPr>
          <p:cNvPr id="8" name="Title 1"/>
          <p:cNvSpPr txBox="1">
            <a:spLocks/>
          </p:cNvSpPr>
          <p:nvPr/>
        </p:nvSpPr>
        <p:spPr>
          <a:xfrm>
            <a:off x="290687" y="757989"/>
            <a:ext cx="5511802" cy="57500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700" b="1" dirty="0" smtClean="0">
                <a:solidFill>
                  <a:srgbClr val="FF0000"/>
                </a:solidFill>
                <a:latin typeface="Arial" charset="0"/>
                <a:ea typeface="Arial" charset="0"/>
                <a:cs typeface="Arial" charset="0"/>
              </a:rPr>
              <a:t>Absolute and Relative Summary </a:t>
            </a:r>
            <a:endParaRPr lang="en-US" sz="2700" b="1" dirty="0">
              <a:solidFill>
                <a:srgbClr val="FF0000"/>
              </a:solidFill>
              <a:latin typeface="Arial" charset="0"/>
              <a:ea typeface="Arial" charset="0"/>
              <a:cs typeface="Arial" charset="0"/>
            </a:endParaRP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0687" y="1784340"/>
            <a:ext cx="11201400" cy="1016000"/>
          </a:xfrm>
          <a:prstGeom prst="rect">
            <a:avLst/>
          </a:prstGeom>
        </p:spPr>
      </p:pic>
    </p:spTree>
    <p:extLst>
      <p:ext uri="{BB962C8B-B14F-4D97-AF65-F5344CB8AC3E}">
        <p14:creationId xmlns:p14="http://schemas.microsoft.com/office/powerpoint/2010/main" val="93234330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1880273" cy="782053"/>
          </a:xfrm>
        </p:spPr>
        <p:txBody>
          <a:bodyPr/>
          <a:lstStyle/>
          <a:p>
            <a:r>
              <a:rPr lang="en-US" b="1" dirty="0" smtClean="0">
                <a:latin typeface="Arial" charset="0"/>
                <a:ea typeface="Arial" charset="0"/>
                <a:cs typeface="Arial" charset="0"/>
              </a:rPr>
              <a:t>O2PLS </a:t>
            </a:r>
            <a:r>
              <a:rPr lang="mr-IN" b="1" dirty="0" smtClean="0">
                <a:latin typeface="Arial" charset="0"/>
                <a:ea typeface="Arial" charset="0"/>
                <a:cs typeface="Arial" charset="0"/>
              </a:rPr>
              <a:t>–</a:t>
            </a:r>
            <a:r>
              <a:rPr lang="en-US" b="1" dirty="0" smtClean="0">
                <a:latin typeface="Arial" charset="0"/>
                <a:ea typeface="Arial" charset="0"/>
                <a:cs typeface="Arial" charset="0"/>
              </a:rPr>
              <a:t> SSQ plots (protein)</a:t>
            </a:r>
            <a:endParaRPr lang="en-US" b="1" dirty="0">
              <a:latin typeface="Arial" charset="0"/>
              <a:ea typeface="Arial" charset="0"/>
              <a:cs typeface="Arial" charset="0"/>
            </a:endParaRPr>
          </a:p>
        </p:txBody>
      </p:sp>
      <p:sp>
        <p:nvSpPr>
          <p:cNvPr id="5" name="Slide Number Placeholder 4"/>
          <p:cNvSpPr>
            <a:spLocks noGrp="1"/>
          </p:cNvSpPr>
          <p:nvPr>
            <p:ph type="sldNum" sz="quarter" idx="12"/>
          </p:nvPr>
        </p:nvSpPr>
        <p:spPr/>
        <p:txBody>
          <a:bodyPr/>
          <a:lstStyle/>
          <a:p>
            <a:fld id="{69EAA66E-4B1E-A642-B7A6-2C0DBDC286DE}" type="slidenum">
              <a:rPr lang="en-US" smtClean="0"/>
              <a:t>22</a:t>
            </a:fld>
            <a:endParaRPr lang="en-US"/>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3633" y="1457670"/>
            <a:ext cx="8216900" cy="5035205"/>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99033" y="3706989"/>
            <a:ext cx="2463800" cy="2501900"/>
          </a:xfrm>
          <a:prstGeom prst="rect">
            <a:avLst/>
          </a:prstGeom>
        </p:spPr>
      </p:pic>
      <p:sp>
        <p:nvSpPr>
          <p:cNvPr id="10" name="Title 1"/>
          <p:cNvSpPr txBox="1">
            <a:spLocks/>
          </p:cNvSpPr>
          <p:nvPr/>
        </p:nvSpPr>
        <p:spPr>
          <a:xfrm>
            <a:off x="9372077" y="3131985"/>
            <a:ext cx="2290756" cy="57500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b="1" dirty="0" smtClean="0">
                <a:solidFill>
                  <a:srgbClr val="FF0000"/>
                </a:solidFill>
                <a:latin typeface="Arial" charset="0"/>
                <a:ea typeface="Arial" charset="0"/>
                <a:cs typeface="Arial" charset="0"/>
              </a:rPr>
              <a:t>Top 10 values table</a:t>
            </a:r>
            <a:endParaRPr lang="en-US" sz="1800" b="1" dirty="0">
              <a:solidFill>
                <a:srgbClr val="FF0000"/>
              </a:solidFill>
              <a:latin typeface="Arial" charset="0"/>
              <a:ea typeface="Arial" charset="0"/>
              <a:cs typeface="Arial" charset="0"/>
            </a:endParaRPr>
          </a:p>
        </p:txBody>
      </p:sp>
    </p:spTree>
    <p:extLst>
      <p:ext uri="{BB962C8B-B14F-4D97-AF65-F5344CB8AC3E}">
        <p14:creationId xmlns:p14="http://schemas.microsoft.com/office/powerpoint/2010/main" val="214372907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1880273" cy="757989"/>
          </a:xfrm>
        </p:spPr>
        <p:txBody>
          <a:bodyPr/>
          <a:lstStyle/>
          <a:p>
            <a:r>
              <a:rPr lang="en-US" b="1" dirty="0" smtClean="0">
                <a:latin typeface="Arial" charset="0"/>
                <a:ea typeface="Arial" charset="0"/>
                <a:cs typeface="Arial" charset="0"/>
              </a:rPr>
              <a:t>O2PLS </a:t>
            </a:r>
            <a:r>
              <a:rPr lang="mr-IN" b="1" dirty="0" smtClean="0">
                <a:latin typeface="Arial" charset="0"/>
                <a:ea typeface="Arial" charset="0"/>
                <a:cs typeface="Arial" charset="0"/>
              </a:rPr>
              <a:t>–</a:t>
            </a:r>
            <a:r>
              <a:rPr lang="en-US" b="1" dirty="0" smtClean="0">
                <a:latin typeface="Arial" charset="0"/>
                <a:ea typeface="Arial" charset="0"/>
                <a:cs typeface="Arial" charset="0"/>
              </a:rPr>
              <a:t> Joint loading </a:t>
            </a:r>
            <a:r>
              <a:rPr lang="en-US" b="1" dirty="0" err="1" smtClean="0">
                <a:latin typeface="Arial" charset="0"/>
                <a:ea typeface="Arial" charset="0"/>
                <a:cs typeface="Arial" charset="0"/>
              </a:rPr>
              <a:t>v.s</a:t>
            </a:r>
            <a:r>
              <a:rPr lang="en-US" b="1" dirty="0" smtClean="0">
                <a:latin typeface="Arial" charset="0"/>
                <a:ea typeface="Arial" charset="0"/>
                <a:cs typeface="Arial" charset="0"/>
              </a:rPr>
              <a:t>. Joint loading</a:t>
            </a:r>
            <a:endParaRPr lang="en-US" b="1" dirty="0">
              <a:latin typeface="Arial" charset="0"/>
              <a:ea typeface="Arial" charset="0"/>
              <a:cs typeface="Arial" charset="0"/>
            </a:endParaRPr>
          </a:p>
        </p:txBody>
      </p:sp>
      <p:sp>
        <p:nvSpPr>
          <p:cNvPr id="3" name="Slide Number Placeholder 2"/>
          <p:cNvSpPr>
            <a:spLocks noGrp="1"/>
          </p:cNvSpPr>
          <p:nvPr>
            <p:ph type="sldNum" sz="quarter" idx="12"/>
          </p:nvPr>
        </p:nvSpPr>
        <p:spPr/>
        <p:txBody>
          <a:bodyPr/>
          <a:lstStyle/>
          <a:p>
            <a:fld id="{69EAA66E-4B1E-A642-B7A6-2C0DBDC286DE}" type="slidenum">
              <a:rPr lang="en-US" smtClean="0"/>
              <a:t>23</a:t>
            </a:fld>
            <a:endParaRPr lang="en-US"/>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27288"/>
            <a:ext cx="6028267" cy="5548489"/>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28267" y="1027288"/>
            <a:ext cx="6163733" cy="5465587"/>
          </a:xfrm>
          <a:prstGeom prst="rect">
            <a:avLst/>
          </a:prstGeom>
        </p:spPr>
      </p:pic>
    </p:spTree>
    <p:extLst>
      <p:ext uri="{BB962C8B-B14F-4D97-AF65-F5344CB8AC3E}">
        <p14:creationId xmlns:p14="http://schemas.microsoft.com/office/powerpoint/2010/main" val="4223427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1880273" cy="757989"/>
          </a:xfrm>
        </p:spPr>
        <p:txBody>
          <a:bodyPr/>
          <a:lstStyle/>
          <a:p>
            <a:r>
              <a:rPr lang="en-US" b="1" dirty="0" smtClean="0">
                <a:latin typeface="Arial" charset="0"/>
                <a:ea typeface="Arial" charset="0"/>
                <a:cs typeface="Arial" charset="0"/>
              </a:rPr>
              <a:t>O2PLS </a:t>
            </a:r>
            <a:r>
              <a:rPr lang="mr-IN" b="1" dirty="0" smtClean="0">
                <a:latin typeface="Arial" charset="0"/>
                <a:ea typeface="Arial" charset="0"/>
                <a:cs typeface="Arial" charset="0"/>
              </a:rPr>
              <a:t>–</a:t>
            </a:r>
            <a:r>
              <a:rPr lang="en-US" b="1" dirty="0" smtClean="0">
                <a:latin typeface="Arial" charset="0"/>
                <a:ea typeface="Arial" charset="0"/>
                <a:cs typeface="Arial" charset="0"/>
              </a:rPr>
              <a:t> Joint loading </a:t>
            </a:r>
            <a:r>
              <a:rPr lang="en-US" b="1" dirty="0" err="1" smtClean="0">
                <a:latin typeface="Arial" charset="0"/>
                <a:ea typeface="Arial" charset="0"/>
                <a:cs typeface="Arial" charset="0"/>
              </a:rPr>
              <a:t>v.s</a:t>
            </a:r>
            <a:r>
              <a:rPr lang="en-US" b="1" dirty="0" smtClean="0">
                <a:latin typeface="Arial" charset="0"/>
                <a:ea typeface="Arial" charset="0"/>
                <a:cs typeface="Arial" charset="0"/>
              </a:rPr>
              <a:t>. Joint loading</a:t>
            </a:r>
            <a:endParaRPr lang="en-US" b="1" dirty="0">
              <a:latin typeface="Arial" charset="0"/>
              <a:ea typeface="Arial" charset="0"/>
              <a:cs typeface="Arial" charset="0"/>
            </a:endParaRPr>
          </a:p>
        </p:txBody>
      </p:sp>
      <p:sp>
        <p:nvSpPr>
          <p:cNvPr id="3" name="Slide Number Placeholder 2"/>
          <p:cNvSpPr>
            <a:spLocks noGrp="1"/>
          </p:cNvSpPr>
          <p:nvPr>
            <p:ph type="sldNum" sz="quarter" idx="12"/>
          </p:nvPr>
        </p:nvSpPr>
        <p:spPr/>
        <p:txBody>
          <a:bodyPr/>
          <a:lstStyle/>
          <a:p>
            <a:fld id="{69EAA66E-4B1E-A642-B7A6-2C0DBDC286DE}" type="slidenum">
              <a:rPr lang="en-US" smtClean="0"/>
              <a:t>24</a:t>
            </a:fld>
            <a:endParaRPr lang="en-US"/>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090" y="944386"/>
            <a:ext cx="6005910" cy="5548489"/>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944387"/>
            <a:ext cx="6056710" cy="5362092"/>
          </a:xfrm>
          <a:prstGeom prst="rect">
            <a:avLst/>
          </a:prstGeom>
        </p:spPr>
      </p:pic>
    </p:spTree>
    <p:extLst>
      <p:ext uri="{BB962C8B-B14F-4D97-AF65-F5344CB8AC3E}">
        <p14:creationId xmlns:p14="http://schemas.microsoft.com/office/powerpoint/2010/main" val="158054206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1880273" cy="854242"/>
          </a:xfrm>
        </p:spPr>
        <p:txBody>
          <a:bodyPr/>
          <a:lstStyle/>
          <a:p>
            <a:r>
              <a:rPr lang="en-US" b="1" dirty="0" smtClean="0">
                <a:latin typeface="Arial" charset="0"/>
                <a:ea typeface="Arial" charset="0"/>
                <a:cs typeface="Arial" charset="0"/>
              </a:rPr>
              <a:t>O2PLS </a:t>
            </a:r>
            <a:r>
              <a:rPr lang="mr-IN" b="1" dirty="0" smtClean="0">
                <a:latin typeface="Arial" charset="0"/>
                <a:ea typeface="Arial" charset="0"/>
                <a:cs typeface="Arial" charset="0"/>
              </a:rPr>
              <a:t>–</a:t>
            </a:r>
            <a:r>
              <a:rPr lang="en-US" b="1" dirty="0" smtClean="0">
                <a:latin typeface="Arial" charset="0"/>
                <a:ea typeface="Arial" charset="0"/>
                <a:cs typeface="Arial" charset="0"/>
              </a:rPr>
              <a:t> Joint loading plots</a:t>
            </a:r>
            <a:endParaRPr lang="en-US" b="1" dirty="0">
              <a:latin typeface="Arial" charset="0"/>
              <a:ea typeface="Arial" charset="0"/>
              <a:cs typeface="Arial" charset="0"/>
            </a:endParaRPr>
          </a:p>
        </p:txBody>
      </p:sp>
      <p:sp>
        <p:nvSpPr>
          <p:cNvPr id="3" name="Slide Number Placeholder 2"/>
          <p:cNvSpPr>
            <a:spLocks noGrp="1"/>
          </p:cNvSpPr>
          <p:nvPr>
            <p:ph type="sldNum" sz="quarter" idx="12"/>
          </p:nvPr>
        </p:nvSpPr>
        <p:spPr/>
        <p:txBody>
          <a:bodyPr/>
          <a:lstStyle/>
          <a:p>
            <a:fld id="{69EAA66E-4B1E-A642-B7A6-2C0DBDC286DE}" type="slidenum">
              <a:rPr lang="en-US" smtClean="0"/>
              <a:t>25</a:t>
            </a:fld>
            <a:endParaRPr lang="en-US"/>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356" y="1238307"/>
            <a:ext cx="7927622" cy="4870503"/>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35611" y="854243"/>
            <a:ext cx="2553813" cy="2511120"/>
          </a:xfrm>
          <a:prstGeom prst="rect">
            <a:avLst/>
          </a:prstGeom>
        </p:spPr>
      </p:pic>
      <p:sp>
        <p:nvSpPr>
          <p:cNvPr id="9" name="Title 1"/>
          <p:cNvSpPr txBox="1">
            <a:spLocks/>
          </p:cNvSpPr>
          <p:nvPr/>
        </p:nvSpPr>
        <p:spPr>
          <a:xfrm>
            <a:off x="8344760" y="374709"/>
            <a:ext cx="3535513" cy="57500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b="1" dirty="0" smtClean="0">
                <a:solidFill>
                  <a:srgbClr val="FF0000"/>
                </a:solidFill>
                <a:latin typeface="Arial" charset="0"/>
                <a:ea typeface="Arial" charset="0"/>
                <a:cs typeface="Arial" charset="0"/>
              </a:rPr>
              <a:t>Sum of absolute joint and </a:t>
            </a:r>
            <a:r>
              <a:rPr lang="en-US" sz="1800" b="1" dirty="0" err="1" smtClean="0">
                <a:solidFill>
                  <a:srgbClr val="FF0000"/>
                </a:solidFill>
                <a:latin typeface="Arial" charset="0"/>
                <a:ea typeface="Arial" charset="0"/>
                <a:cs typeface="Arial" charset="0"/>
              </a:rPr>
              <a:t>orth</a:t>
            </a:r>
            <a:endParaRPr lang="en-US" sz="1800" b="1" dirty="0">
              <a:solidFill>
                <a:srgbClr val="FF0000"/>
              </a:solidFill>
              <a:latin typeface="Arial" charset="0"/>
              <a:ea typeface="Arial" charset="0"/>
              <a:cs typeface="Arial" charset="0"/>
            </a:endParaRPr>
          </a:p>
        </p:txBody>
      </p:sp>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73066" y="4007556"/>
            <a:ext cx="2553813" cy="2667881"/>
          </a:xfrm>
          <a:prstGeom prst="rect">
            <a:avLst/>
          </a:prstGeom>
        </p:spPr>
      </p:pic>
      <p:sp>
        <p:nvSpPr>
          <p:cNvPr id="11" name="Title 1"/>
          <p:cNvSpPr txBox="1">
            <a:spLocks/>
          </p:cNvSpPr>
          <p:nvPr/>
        </p:nvSpPr>
        <p:spPr>
          <a:xfrm>
            <a:off x="8873066" y="3624584"/>
            <a:ext cx="2582885" cy="57500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b="1" dirty="0" smtClean="0">
                <a:solidFill>
                  <a:srgbClr val="FF0000"/>
                </a:solidFill>
                <a:latin typeface="Arial" charset="0"/>
                <a:ea typeface="Arial" charset="0"/>
                <a:cs typeface="Arial" charset="0"/>
              </a:rPr>
              <a:t>Sum of </a:t>
            </a:r>
            <a:r>
              <a:rPr lang="en-US" sz="1800" b="1" smtClean="0">
                <a:solidFill>
                  <a:srgbClr val="FF0000"/>
                </a:solidFill>
                <a:latin typeface="Arial" charset="0"/>
                <a:ea typeface="Arial" charset="0"/>
                <a:cs typeface="Arial" charset="0"/>
              </a:rPr>
              <a:t>absolute joint</a:t>
            </a:r>
            <a:endParaRPr lang="en-US" sz="1800" b="1" dirty="0">
              <a:solidFill>
                <a:srgbClr val="FF0000"/>
              </a:solidFill>
              <a:latin typeface="Arial" charset="0"/>
              <a:ea typeface="Arial" charset="0"/>
              <a:cs typeface="Arial" charset="0"/>
            </a:endParaRPr>
          </a:p>
        </p:txBody>
      </p:sp>
      <p:sp>
        <p:nvSpPr>
          <p:cNvPr id="5" name="Oval 4"/>
          <p:cNvSpPr/>
          <p:nvPr/>
        </p:nvSpPr>
        <p:spPr>
          <a:xfrm>
            <a:off x="3247292" y="1629508"/>
            <a:ext cx="1230923" cy="1735855"/>
          </a:xfrm>
          <a:prstGeom prst="ellipse">
            <a:avLst/>
          </a:prstGeom>
          <a:noFill/>
          <a:ln w="3492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2386405" y="3235569"/>
            <a:ext cx="1230923" cy="1735855"/>
          </a:xfrm>
          <a:prstGeom prst="ellipse">
            <a:avLst/>
          </a:prstGeom>
          <a:noFill/>
          <a:ln w="3492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5302303" y="3235568"/>
            <a:ext cx="1907389" cy="2403232"/>
          </a:xfrm>
          <a:prstGeom prst="ellipse">
            <a:avLst/>
          </a:prstGeom>
          <a:noFill/>
          <a:ln w="3492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77349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linds(horizontal)">
                                      <p:cBhvr>
                                        <p:cTn id="7" dur="500"/>
                                        <p:tgtEl>
                                          <p:spTgt spid="13"/>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linds(horizontal)">
                                      <p:cBhvr>
                                        <p:cTn id="10" dur="500"/>
                                        <p:tgtEl>
                                          <p:spTgt spid="5"/>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blinds(horizontal)">
                                      <p:cBhvr>
                                        <p:cTn id="1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2" grpId="0" animBg="1"/>
      <p:bldP spid="13"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1880273" cy="778476"/>
          </a:xfrm>
        </p:spPr>
        <p:txBody>
          <a:bodyPr>
            <a:normAutofit/>
          </a:bodyPr>
          <a:lstStyle/>
          <a:p>
            <a:r>
              <a:rPr lang="en-US" b="1" dirty="0" smtClean="0">
                <a:latin typeface="Arial" charset="0"/>
                <a:ea typeface="Arial" charset="0"/>
                <a:cs typeface="Arial" charset="0"/>
              </a:rPr>
              <a:t>O2PLS </a:t>
            </a:r>
            <a:r>
              <a:rPr lang="mr-IN" b="1" dirty="0" smtClean="0">
                <a:latin typeface="Arial" charset="0"/>
                <a:ea typeface="Arial" charset="0"/>
                <a:cs typeface="Arial" charset="0"/>
              </a:rPr>
              <a:t>–</a:t>
            </a:r>
            <a:r>
              <a:rPr lang="en-US" b="1" dirty="0" smtClean="0">
                <a:latin typeface="Arial" charset="0"/>
                <a:ea typeface="Arial" charset="0"/>
                <a:cs typeface="Arial" charset="0"/>
              </a:rPr>
              <a:t> Joint loadings (protein) </a:t>
            </a:r>
            <a:endParaRPr lang="en-US" b="1" dirty="0">
              <a:latin typeface="Arial" charset="0"/>
              <a:ea typeface="Arial" charset="0"/>
              <a:cs typeface="Arial" charset="0"/>
            </a:endParaRPr>
          </a:p>
        </p:txBody>
      </p:sp>
      <p:sp>
        <p:nvSpPr>
          <p:cNvPr id="5" name="Slide Number Placeholder 4"/>
          <p:cNvSpPr>
            <a:spLocks noGrp="1"/>
          </p:cNvSpPr>
          <p:nvPr>
            <p:ph type="sldNum" sz="quarter" idx="12"/>
          </p:nvPr>
        </p:nvSpPr>
        <p:spPr/>
        <p:txBody>
          <a:bodyPr/>
          <a:lstStyle/>
          <a:p>
            <a:fld id="{69EAA66E-4B1E-A642-B7A6-2C0DBDC286DE}" type="slidenum">
              <a:rPr lang="en-US" smtClean="0"/>
              <a:t>26</a:t>
            </a:fld>
            <a:endParaRPr lang="en-US"/>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4855" y="694105"/>
            <a:ext cx="9282289" cy="5883141"/>
          </a:xfrm>
          <a:prstGeom prst="rect">
            <a:avLst/>
          </a:prstGeom>
        </p:spPr>
      </p:pic>
    </p:spTree>
    <p:extLst>
      <p:ext uri="{BB962C8B-B14F-4D97-AF65-F5344CB8AC3E}">
        <p14:creationId xmlns:p14="http://schemas.microsoft.com/office/powerpoint/2010/main" val="162226624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1880273" cy="815546"/>
          </a:xfrm>
        </p:spPr>
        <p:txBody>
          <a:bodyPr>
            <a:normAutofit fontScale="90000"/>
          </a:bodyPr>
          <a:lstStyle/>
          <a:p>
            <a:r>
              <a:rPr lang="en-US" b="1" dirty="0" smtClean="0">
                <a:latin typeface="Arial" charset="0"/>
                <a:ea typeface="Arial" charset="0"/>
                <a:cs typeface="Arial" charset="0"/>
              </a:rPr>
              <a:t>O2PLS </a:t>
            </a:r>
            <a:r>
              <a:rPr lang="mr-IN" b="1" dirty="0" smtClean="0">
                <a:latin typeface="Arial" charset="0"/>
                <a:ea typeface="Arial" charset="0"/>
                <a:cs typeface="Arial" charset="0"/>
              </a:rPr>
              <a:t>–</a:t>
            </a:r>
            <a:r>
              <a:rPr lang="en-US" b="1" dirty="0" smtClean="0">
                <a:latin typeface="Arial" charset="0"/>
                <a:ea typeface="Arial" charset="0"/>
                <a:cs typeface="Arial" charset="0"/>
              </a:rPr>
              <a:t> Least square (Quality of predictions)</a:t>
            </a:r>
            <a:endParaRPr lang="en-US" b="1" dirty="0">
              <a:latin typeface="Arial" charset="0"/>
              <a:ea typeface="Arial" charset="0"/>
              <a:cs typeface="Arial" charset="0"/>
            </a:endParaRPr>
          </a:p>
        </p:txBody>
      </p:sp>
      <p:sp>
        <p:nvSpPr>
          <p:cNvPr id="3" name="Slide Number Placeholder 2"/>
          <p:cNvSpPr>
            <a:spLocks noGrp="1"/>
          </p:cNvSpPr>
          <p:nvPr>
            <p:ph type="sldNum" sz="quarter" idx="12"/>
          </p:nvPr>
        </p:nvSpPr>
        <p:spPr/>
        <p:txBody>
          <a:bodyPr/>
          <a:lstStyle/>
          <a:p>
            <a:fld id="{69EAA66E-4B1E-A642-B7A6-2C0DBDC286DE}" type="slidenum">
              <a:rPr lang="en-US" smtClean="0"/>
              <a:t>27</a:t>
            </a:fld>
            <a:endParaRPr lang="en-US"/>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3156" y="1081510"/>
            <a:ext cx="7021492" cy="4314703"/>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58267" y="2502261"/>
            <a:ext cx="4507697" cy="1473200"/>
          </a:xfrm>
          <a:prstGeom prst="rect">
            <a:avLst/>
          </a:prstGeom>
          <a:ln w="38100">
            <a:solidFill>
              <a:schemeClr val="accent1"/>
            </a:solidFill>
          </a:ln>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28748" y="2840583"/>
            <a:ext cx="2755900" cy="977900"/>
          </a:xfrm>
          <a:prstGeom prst="rect">
            <a:avLst/>
          </a:prstGeom>
        </p:spPr>
      </p:pic>
    </p:spTree>
    <p:extLst>
      <p:ext uri="{BB962C8B-B14F-4D97-AF65-F5344CB8AC3E}">
        <p14:creationId xmlns:p14="http://schemas.microsoft.com/office/powerpoint/2010/main" val="1775538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xit" presetSubtype="10" fill="hold" nodeType="clickEffect">
                                  <p:stCondLst>
                                    <p:cond delay="0"/>
                                  </p:stCondLst>
                                  <p:childTnLst>
                                    <p:animEffect transition="out" filter="blinds(horizontal)">
                                      <p:cBhvr>
                                        <p:cTn id="6" dur="500"/>
                                        <p:tgtEl>
                                          <p:spTgt spid="8"/>
                                        </p:tgtEl>
                                      </p:cBhvr>
                                    </p:animEffect>
                                    <p:set>
                                      <p:cBhvr>
                                        <p:cTn id="7" dur="1" fill="hold">
                                          <p:stCondLst>
                                            <p:cond delay="499"/>
                                          </p:stCondLst>
                                        </p:cTn>
                                        <p:tgtEl>
                                          <p:spTgt spid="8"/>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linds(horizontal)">
                                      <p:cBhvr>
                                        <p:cTn id="12" dur="500"/>
                                        <p:tgtEl>
                                          <p:spTgt spid="6"/>
                                        </p:tgtEl>
                                      </p:cBhvr>
                                    </p:animEffect>
                                  </p:childTnLst>
                                </p:cTn>
                              </p:par>
                              <p:par>
                                <p:cTn id="13" presetID="3" presetClass="entr" presetSubtype="1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blinds(horizontal)">
                                      <p:cBhvr>
                                        <p:cTn id="1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1880273" cy="854242"/>
          </a:xfrm>
        </p:spPr>
        <p:txBody>
          <a:bodyPr/>
          <a:lstStyle/>
          <a:p>
            <a:r>
              <a:rPr lang="en-US" b="1" dirty="0" smtClean="0">
                <a:latin typeface="Arial" charset="0"/>
                <a:ea typeface="Arial" charset="0"/>
                <a:cs typeface="Arial" charset="0"/>
              </a:rPr>
              <a:t>O2PLS </a:t>
            </a:r>
            <a:r>
              <a:rPr lang="mr-IN" b="1" dirty="0" smtClean="0">
                <a:latin typeface="Arial" charset="0"/>
                <a:ea typeface="Arial" charset="0"/>
                <a:cs typeface="Arial" charset="0"/>
              </a:rPr>
              <a:t>–</a:t>
            </a:r>
            <a:r>
              <a:rPr lang="en-US" b="1" dirty="0" smtClean="0">
                <a:latin typeface="Arial" charset="0"/>
                <a:ea typeface="Arial" charset="0"/>
                <a:cs typeface="Arial" charset="0"/>
              </a:rPr>
              <a:t> Joint score plots</a:t>
            </a:r>
            <a:endParaRPr lang="en-US" b="1" dirty="0">
              <a:latin typeface="Arial" charset="0"/>
              <a:ea typeface="Arial" charset="0"/>
              <a:cs typeface="Arial" charset="0"/>
            </a:endParaRPr>
          </a:p>
        </p:txBody>
      </p:sp>
      <p:sp>
        <p:nvSpPr>
          <p:cNvPr id="3" name="Slide Number Placeholder 2"/>
          <p:cNvSpPr>
            <a:spLocks noGrp="1"/>
          </p:cNvSpPr>
          <p:nvPr>
            <p:ph type="sldNum" sz="quarter" idx="12"/>
          </p:nvPr>
        </p:nvSpPr>
        <p:spPr/>
        <p:txBody>
          <a:bodyPr/>
          <a:lstStyle/>
          <a:p>
            <a:fld id="{69EAA66E-4B1E-A642-B7A6-2C0DBDC286DE}" type="slidenum">
              <a:rPr lang="en-US" smtClean="0"/>
              <a:t>28</a:t>
            </a:fld>
            <a:endParaRPr lang="en-US"/>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13417"/>
            <a:ext cx="5983790" cy="4862171"/>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83790" y="1413417"/>
            <a:ext cx="6208210" cy="4862171"/>
          </a:xfrm>
          <a:prstGeom prst="rect">
            <a:avLst/>
          </a:prstGeom>
        </p:spPr>
      </p:pic>
    </p:spTree>
    <p:extLst>
      <p:ext uri="{BB962C8B-B14F-4D97-AF65-F5344CB8AC3E}">
        <p14:creationId xmlns:p14="http://schemas.microsoft.com/office/powerpoint/2010/main" val="62598481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854242"/>
          </a:xfrm>
        </p:spPr>
        <p:txBody>
          <a:bodyPr/>
          <a:lstStyle/>
          <a:p>
            <a:r>
              <a:rPr lang="en-US" b="1" dirty="0" smtClean="0">
                <a:latin typeface="Arial" charset="0"/>
                <a:ea typeface="Arial" charset="0"/>
                <a:cs typeface="Arial" charset="0"/>
              </a:rPr>
              <a:t>O2PLS </a:t>
            </a:r>
            <a:r>
              <a:rPr lang="mr-IN" b="1" dirty="0" smtClean="0">
                <a:latin typeface="Arial" charset="0"/>
                <a:ea typeface="Arial" charset="0"/>
                <a:cs typeface="Arial" charset="0"/>
              </a:rPr>
              <a:t>–</a:t>
            </a:r>
            <a:r>
              <a:rPr lang="en-US" b="1" dirty="0" smtClean="0">
                <a:latin typeface="Arial" charset="0"/>
                <a:ea typeface="Arial" charset="0"/>
                <a:cs typeface="Arial" charset="0"/>
              </a:rPr>
              <a:t> Correlation of variables and scores </a:t>
            </a:r>
            <a:endParaRPr lang="en-US" b="1" dirty="0">
              <a:latin typeface="Arial" charset="0"/>
              <a:ea typeface="Arial" charset="0"/>
              <a:cs typeface="Arial" charset="0"/>
            </a:endParaRPr>
          </a:p>
        </p:txBody>
      </p:sp>
      <p:sp>
        <p:nvSpPr>
          <p:cNvPr id="3" name="Slide Number Placeholder 2"/>
          <p:cNvSpPr>
            <a:spLocks noGrp="1"/>
          </p:cNvSpPr>
          <p:nvPr>
            <p:ph type="sldNum" sz="quarter" idx="12"/>
          </p:nvPr>
        </p:nvSpPr>
        <p:spPr/>
        <p:txBody>
          <a:bodyPr/>
          <a:lstStyle/>
          <a:p>
            <a:fld id="{69EAA66E-4B1E-A642-B7A6-2C0DBDC286DE}" type="slidenum">
              <a:rPr lang="en-US" smtClean="0"/>
              <a:t>29</a:t>
            </a:fld>
            <a:endParaRPr lang="en-US"/>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850178"/>
            <a:ext cx="8428460" cy="5646763"/>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82633" y="978061"/>
            <a:ext cx="7909367" cy="5514814"/>
          </a:xfrm>
          <a:prstGeom prst="rect">
            <a:avLst/>
          </a:prstGeom>
        </p:spPr>
      </p:pic>
    </p:spTree>
    <p:extLst>
      <p:ext uri="{BB962C8B-B14F-4D97-AF65-F5344CB8AC3E}">
        <p14:creationId xmlns:p14="http://schemas.microsoft.com/office/powerpoint/2010/main" val="1648167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1415252" cy="1000476"/>
          </a:xfrm>
        </p:spPr>
        <p:txBody>
          <a:bodyPr/>
          <a:lstStyle/>
          <a:p>
            <a:r>
              <a:rPr lang="en-US" b="1" dirty="0" smtClean="0">
                <a:latin typeface="Arial" charset="0"/>
                <a:ea typeface="Arial" charset="0"/>
                <a:cs typeface="Arial" charset="0"/>
              </a:rPr>
              <a:t>Jeff Xia’s Lab</a:t>
            </a:r>
            <a:endParaRPr lang="en-US" b="1" dirty="0">
              <a:latin typeface="Arial" charset="0"/>
              <a:ea typeface="Arial" charset="0"/>
              <a:cs typeface="Arial" charset="0"/>
            </a:endParaRPr>
          </a:p>
        </p:txBody>
      </p:sp>
      <p:sp>
        <p:nvSpPr>
          <p:cNvPr id="3" name="Content Placeholder 2"/>
          <p:cNvSpPr>
            <a:spLocks noGrp="1"/>
          </p:cNvSpPr>
          <p:nvPr>
            <p:ph idx="1"/>
          </p:nvPr>
        </p:nvSpPr>
        <p:spPr>
          <a:xfrm>
            <a:off x="146756" y="1174044"/>
            <a:ext cx="11548715" cy="5359491"/>
          </a:xfrm>
        </p:spPr>
        <p:txBody>
          <a:bodyPr>
            <a:normAutofit fontScale="92500" lnSpcReduction="10000"/>
          </a:bodyPr>
          <a:lstStyle/>
          <a:p>
            <a:r>
              <a:rPr lang="en-US" sz="2400" dirty="0" smtClean="0">
                <a:latin typeface="Arial" charset="0"/>
                <a:ea typeface="Arial" charset="0"/>
                <a:cs typeface="Arial" charset="0"/>
              </a:rPr>
              <a:t>Parasitology, Macdonald Campus</a:t>
            </a:r>
          </a:p>
          <a:p>
            <a:endParaRPr lang="en-US" sz="2400" dirty="0" smtClean="0">
              <a:latin typeface="Arial" charset="0"/>
              <a:ea typeface="Arial" charset="0"/>
              <a:cs typeface="Arial" charset="0"/>
            </a:endParaRPr>
          </a:p>
          <a:p>
            <a:r>
              <a:rPr lang="en-US" sz="2400" dirty="0" smtClean="0">
                <a:latin typeface="Arial" charset="0"/>
                <a:ea typeface="Arial" charset="0"/>
                <a:cs typeface="Arial" charset="0"/>
              </a:rPr>
              <a:t>Bioinformatics and Statistical Informatics</a:t>
            </a:r>
          </a:p>
          <a:p>
            <a:endParaRPr lang="en-US" sz="2400" dirty="0" smtClean="0">
              <a:latin typeface="Arial" charset="0"/>
              <a:ea typeface="Arial" charset="0"/>
              <a:cs typeface="Arial" charset="0"/>
            </a:endParaRPr>
          </a:p>
          <a:p>
            <a:r>
              <a:rPr lang="en-US" sz="2400" dirty="0" smtClean="0">
                <a:latin typeface="Arial" charset="0"/>
                <a:ea typeface="Arial" charset="0"/>
                <a:cs typeface="Arial" charset="0"/>
              </a:rPr>
              <a:t>Most Popular Languages: R, Java, and Python</a:t>
            </a:r>
          </a:p>
          <a:p>
            <a:endParaRPr lang="en-US" sz="2400" dirty="0" smtClean="0">
              <a:latin typeface="Arial" charset="0"/>
              <a:ea typeface="Arial" charset="0"/>
              <a:cs typeface="Arial" charset="0"/>
            </a:endParaRPr>
          </a:p>
          <a:p>
            <a:r>
              <a:rPr lang="en-US" sz="2400" dirty="0" smtClean="0">
                <a:latin typeface="Arial" charset="0"/>
                <a:ea typeface="Arial" charset="0"/>
                <a:cs typeface="Arial" charset="0"/>
              </a:rPr>
              <a:t>Journal Club Meeting : Every other Friday</a:t>
            </a:r>
          </a:p>
          <a:p>
            <a:endParaRPr lang="en-US" sz="2400" dirty="0" smtClean="0">
              <a:latin typeface="Arial" charset="0"/>
              <a:ea typeface="Arial" charset="0"/>
              <a:cs typeface="Arial" charset="0"/>
            </a:endParaRPr>
          </a:p>
          <a:p>
            <a:r>
              <a:rPr lang="en-US" sz="2400" dirty="0" smtClean="0">
                <a:latin typeface="Arial" charset="0"/>
                <a:ea typeface="Arial" charset="0"/>
                <a:cs typeface="Arial" charset="0"/>
              </a:rPr>
              <a:t>Group Meeting: Every Friday 9:30am</a:t>
            </a:r>
          </a:p>
          <a:p>
            <a:endParaRPr lang="en-US" sz="2400" dirty="0" smtClean="0">
              <a:latin typeface="Arial" charset="0"/>
              <a:ea typeface="Arial" charset="0"/>
              <a:cs typeface="Arial" charset="0"/>
            </a:endParaRPr>
          </a:p>
          <a:p>
            <a:r>
              <a:rPr lang="en-US" sz="2400" dirty="0" smtClean="0">
                <a:latin typeface="Arial" charset="0"/>
                <a:ea typeface="Arial" charset="0"/>
                <a:cs typeface="Arial" charset="0"/>
              </a:rPr>
              <a:t>Mostly Dry Lab</a:t>
            </a:r>
          </a:p>
          <a:p>
            <a:endParaRPr lang="en-US" sz="2400" dirty="0" smtClean="0">
              <a:latin typeface="Arial" charset="0"/>
              <a:ea typeface="Arial" charset="0"/>
              <a:cs typeface="Arial" charset="0"/>
            </a:endParaRPr>
          </a:p>
          <a:p>
            <a:r>
              <a:rPr lang="en-US" sz="2400" dirty="0" smtClean="0">
                <a:latin typeface="Arial" charset="0"/>
                <a:ea typeface="Arial" charset="0"/>
                <a:cs typeface="Arial" charset="0"/>
              </a:rPr>
              <a:t>Interests: Metabolomics and Software development </a:t>
            </a:r>
          </a:p>
          <a:p>
            <a:endParaRPr lang="en-US" sz="2400" dirty="0" smtClean="0">
              <a:latin typeface="Arial" charset="0"/>
              <a:ea typeface="Arial" charset="0"/>
              <a:cs typeface="Arial" charset="0"/>
            </a:endParaRPr>
          </a:p>
          <a:p>
            <a:endParaRPr lang="en-US" sz="2400" dirty="0">
              <a:latin typeface="Arial" charset="0"/>
              <a:ea typeface="Arial" charset="0"/>
              <a:cs typeface="Arial" charset="0"/>
            </a:endParaRPr>
          </a:p>
        </p:txBody>
      </p:sp>
      <p:sp>
        <p:nvSpPr>
          <p:cNvPr id="4" name="Rectangle 3"/>
          <p:cNvSpPr/>
          <p:nvPr/>
        </p:nvSpPr>
        <p:spPr>
          <a:xfrm>
            <a:off x="9948154" y="6208448"/>
            <a:ext cx="468398" cy="369332"/>
          </a:xfrm>
          <a:prstGeom prst="rect">
            <a:avLst/>
          </a:prstGeom>
        </p:spPr>
        <p:txBody>
          <a:bodyPr wrap="none">
            <a:spAutoFit/>
          </a:bodyPr>
          <a:lstStyle/>
          <a:p>
            <a:r>
              <a:rPr lang="en-US" dirty="0" smtClean="0"/>
              <a:t>Xia</a:t>
            </a: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72707" y="2629506"/>
            <a:ext cx="4019293" cy="3534697"/>
          </a:xfrm>
          <a:prstGeom prst="rect">
            <a:avLst/>
          </a:prstGeom>
        </p:spPr>
      </p:pic>
      <p:sp>
        <p:nvSpPr>
          <p:cNvPr id="6" name="Slide Number Placeholder 5"/>
          <p:cNvSpPr>
            <a:spLocks noGrp="1"/>
          </p:cNvSpPr>
          <p:nvPr>
            <p:ph type="sldNum" sz="quarter" idx="12"/>
          </p:nvPr>
        </p:nvSpPr>
        <p:spPr/>
        <p:txBody>
          <a:bodyPr/>
          <a:lstStyle/>
          <a:p>
            <a:fld id="{69EAA66E-4B1E-A642-B7A6-2C0DBDC286DE}" type="slidenum">
              <a:rPr lang="en-US" smtClean="0"/>
              <a:t>3</a:t>
            </a:fld>
            <a:endParaRPr lang="en-US"/>
          </a:p>
        </p:txBody>
      </p:sp>
    </p:spTree>
    <p:extLst>
      <p:ext uri="{BB962C8B-B14F-4D97-AF65-F5344CB8AC3E}">
        <p14:creationId xmlns:p14="http://schemas.microsoft.com/office/powerpoint/2010/main" val="119216400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854242"/>
          </a:xfrm>
        </p:spPr>
        <p:txBody>
          <a:bodyPr/>
          <a:lstStyle/>
          <a:p>
            <a:r>
              <a:rPr lang="en-US" b="1" dirty="0" smtClean="0">
                <a:latin typeface="Arial" charset="0"/>
                <a:ea typeface="Arial" charset="0"/>
                <a:cs typeface="Arial" charset="0"/>
              </a:rPr>
              <a:t>O2PLS </a:t>
            </a:r>
            <a:r>
              <a:rPr lang="mr-IN" b="1" dirty="0" smtClean="0">
                <a:latin typeface="Arial" charset="0"/>
                <a:ea typeface="Arial" charset="0"/>
                <a:cs typeface="Arial" charset="0"/>
              </a:rPr>
              <a:t>–</a:t>
            </a:r>
            <a:r>
              <a:rPr lang="en-US" b="1" dirty="0" smtClean="0">
                <a:latin typeface="Arial" charset="0"/>
                <a:ea typeface="Arial" charset="0"/>
                <a:cs typeface="Arial" charset="0"/>
              </a:rPr>
              <a:t> PCA on O2PLS scores</a:t>
            </a:r>
            <a:endParaRPr lang="en-US" b="1" dirty="0">
              <a:latin typeface="Arial" charset="0"/>
              <a:ea typeface="Arial" charset="0"/>
              <a:cs typeface="Arial" charset="0"/>
            </a:endParaRPr>
          </a:p>
        </p:txBody>
      </p:sp>
      <p:sp>
        <p:nvSpPr>
          <p:cNvPr id="3" name="Slide Number Placeholder 2"/>
          <p:cNvSpPr>
            <a:spLocks noGrp="1"/>
          </p:cNvSpPr>
          <p:nvPr>
            <p:ph type="sldNum" sz="quarter" idx="12"/>
          </p:nvPr>
        </p:nvSpPr>
        <p:spPr/>
        <p:txBody>
          <a:bodyPr/>
          <a:lstStyle/>
          <a:p>
            <a:fld id="{69EAA66E-4B1E-A642-B7A6-2C0DBDC286DE}" type="slidenum">
              <a:rPr lang="en-US" smtClean="0"/>
              <a:t>30</a:t>
            </a:fld>
            <a:endParaRPr lang="en-US"/>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0916" y="854244"/>
            <a:ext cx="5931365" cy="3671458"/>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53197" y="1068840"/>
            <a:ext cx="5595878" cy="3456862"/>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76598" y="2572160"/>
            <a:ext cx="6363504" cy="3920715"/>
          </a:xfrm>
          <a:prstGeom prst="rect">
            <a:avLst/>
          </a:prstGeom>
        </p:spPr>
      </p:pic>
    </p:spTree>
    <p:extLst>
      <p:ext uri="{BB962C8B-B14F-4D97-AF65-F5344CB8AC3E}">
        <p14:creationId xmlns:p14="http://schemas.microsoft.com/office/powerpoint/2010/main" val="1450057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linds(horizontal)">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228"/>
            <a:ext cx="11880273" cy="767157"/>
          </a:xfrm>
        </p:spPr>
        <p:txBody>
          <a:bodyPr>
            <a:normAutofit/>
          </a:bodyPr>
          <a:lstStyle/>
          <a:p>
            <a:pPr lvl="0"/>
            <a:r>
              <a:rPr lang="en-US" sz="4000" b="1" dirty="0" smtClean="0">
                <a:latin typeface="Arial" charset="0"/>
                <a:ea typeface="Arial" charset="0"/>
                <a:cs typeface="Arial" charset="0"/>
              </a:rPr>
              <a:t>O2PLS </a:t>
            </a:r>
            <a:r>
              <a:rPr lang="mr-IN" sz="4000" b="1" dirty="0" smtClean="0">
                <a:latin typeface="Arial" charset="0"/>
                <a:ea typeface="Arial" charset="0"/>
                <a:cs typeface="Arial" charset="0"/>
              </a:rPr>
              <a:t>–</a:t>
            </a:r>
            <a:r>
              <a:rPr lang="en-US" sz="4000" b="1" dirty="0" smtClean="0">
                <a:latin typeface="Arial" charset="0"/>
                <a:ea typeface="Arial" charset="0"/>
                <a:cs typeface="Arial" charset="0"/>
              </a:rPr>
              <a:t> Pearson correlations </a:t>
            </a:r>
            <a:endParaRPr lang="en-US" sz="4000" b="1" u="sng" dirty="0">
              <a:latin typeface="Arial" charset="0"/>
              <a:ea typeface="Arial" charset="0"/>
              <a:cs typeface="Arial" charset="0"/>
            </a:endParaRPr>
          </a:p>
        </p:txBody>
      </p:sp>
      <p:sp>
        <p:nvSpPr>
          <p:cNvPr id="7" name="Slide Number Placeholder 6"/>
          <p:cNvSpPr>
            <a:spLocks noGrp="1"/>
          </p:cNvSpPr>
          <p:nvPr>
            <p:ph type="sldNum" sz="quarter" idx="12"/>
          </p:nvPr>
        </p:nvSpPr>
        <p:spPr/>
        <p:txBody>
          <a:bodyPr/>
          <a:lstStyle/>
          <a:p>
            <a:fld id="{69EAA66E-4B1E-A642-B7A6-2C0DBDC286DE}" type="slidenum">
              <a:rPr lang="en-US" smtClean="0"/>
              <a:t>31</a:t>
            </a:fld>
            <a:endParaRPr lang="en-US"/>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3537" y="986480"/>
            <a:ext cx="2671080" cy="5688957"/>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48200" y="1715613"/>
            <a:ext cx="4308593" cy="4012277"/>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56793" y="1715613"/>
            <a:ext cx="4391629" cy="4012277"/>
          </a:xfrm>
          <a:prstGeom prst="rect">
            <a:avLst/>
          </a:prstGeom>
        </p:spPr>
      </p:pic>
    </p:spTree>
    <p:extLst>
      <p:ext uri="{BB962C8B-B14F-4D97-AF65-F5344CB8AC3E}">
        <p14:creationId xmlns:p14="http://schemas.microsoft.com/office/powerpoint/2010/main" val="53105908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228"/>
            <a:ext cx="11880273" cy="767157"/>
          </a:xfrm>
        </p:spPr>
        <p:txBody>
          <a:bodyPr>
            <a:normAutofit/>
          </a:bodyPr>
          <a:lstStyle/>
          <a:p>
            <a:pPr lvl="0"/>
            <a:r>
              <a:rPr lang="en-US" sz="4000" b="1" dirty="0" smtClean="0">
                <a:latin typeface="Arial" charset="0"/>
                <a:ea typeface="Arial" charset="0"/>
                <a:cs typeface="Arial" charset="0"/>
              </a:rPr>
              <a:t>O2PLS </a:t>
            </a:r>
            <a:r>
              <a:rPr lang="mr-IN" sz="4000" b="1" dirty="0" smtClean="0">
                <a:latin typeface="Arial" charset="0"/>
                <a:ea typeface="Arial" charset="0"/>
                <a:cs typeface="Arial" charset="0"/>
              </a:rPr>
              <a:t>–</a:t>
            </a:r>
            <a:r>
              <a:rPr lang="en-US" sz="4000" b="1" dirty="0" smtClean="0">
                <a:latin typeface="Arial" charset="0"/>
                <a:ea typeface="Arial" charset="0"/>
                <a:cs typeface="Arial" charset="0"/>
              </a:rPr>
              <a:t> Sankey diagram</a:t>
            </a:r>
            <a:endParaRPr lang="en-US" sz="4000" b="1" u="sng" dirty="0">
              <a:latin typeface="Arial" charset="0"/>
              <a:ea typeface="Arial" charset="0"/>
              <a:cs typeface="Arial" charset="0"/>
            </a:endParaRPr>
          </a:p>
        </p:txBody>
      </p:sp>
      <p:sp>
        <p:nvSpPr>
          <p:cNvPr id="7" name="Slide Number Placeholder 6"/>
          <p:cNvSpPr>
            <a:spLocks noGrp="1"/>
          </p:cNvSpPr>
          <p:nvPr>
            <p:ph type="sldNum" sz="quarter" idx="12"/>
          </p:nvPr>
        </p:nvSpPr>
        <p:spPr/>
        <p:txBody>
          <a:bodyPr/>
          <a:lstStyle/>
          <a:p>
            <a:fld id="{69EAA66E-4B1E-A642-B7A6-2C0DBDC286DE}" type="slidenum">
              <a:rPr lang="en-US" smtClean="0"/>
              <a:t>32</a:t>
            </a:fld>
            <a:endParaRPr lang="en-US"/>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264" y="1008909"/>
            <a:ext cx="6917285" cy="3945056"/>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00187" y="1898247"/>
            <a:ext cx="7502940" cy="4276846"/>
          </a:xfrm>
          <a:prstGeom prst="rect">
            <a:avLst/>
          </a:prstGeom>
        </p:spPr>
      </p:pic>
    </p:spTree>
    <p:extLst>
      <p:ext uri="{BB962C8B-B14F-4D97-AF65-F5344CB8AC3E}">
        <p14:creationId xmlns:p14="http://schemas.microsoft.com/office/powerpoint/2010/main" val="160189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228"/>
            <a:ext cx="11880273" cy="767157"/>
          </a:xfrm>
        </p:spPr>
        <p:txBody>
          <a:bodyPr>
            <a:normAutofit/>
          </a:bodyPr>
          <a:lstStyle/>
          <a:p>
            <a:pPr lvl="0"/>
            <a:r>
              <a:rPr lang="en-US" sz="4000" b="1" dirty="0" smtClean="0">
                <a:latin typeface="Arial" charset="0"/>
                <a:ea typeface="Arial" charset="0"/>
                <a:cs typeface="Arial" charset="0"/>
              </a:rPr>
              <a:t>Demo</a:t>
            </a:r>
            <a:endParaRPr lang="en-US" sz="4000" b="1" u="sng" dirty="0">
              <a:latin typeface="Arial" charset="0"/>
              <a:ea typeface="Arial" charset="0"/>
              <a:cs typeface="Arial" charset="0"/>
            </a:endParaRPr>
          </a:p>
        </p:txBody>
      </p:sp>
      <p:sp>
        <p:nvSpPr>
          <p:cNvPr id="7" name="Slide Number Placeholder 6"/>
          <p:cNvSpPr>
            <a:spLocks noGrp="1"/>
          </p:cNvSpPr>
          <p:nvPr>
            <p:ph type="sldNum" sz="quarter" idx="12"/>
          </p:nvPr>
        </p:nvSpPr>
        <p:spPr/>
        <p:txBody>
          <a:bodyPr/>
          <a:lstStyle/>
          <a:p>
            <a:fld id="{69EAA66E-4B1E-A642-B7A6-2C0DBDC286DE}" type="slidenum">
              <a:rPr lang="en-US" smtClean="0"/>
              <a:t>33</a:t>
            </a:fld>
            <a:endParaRPr lang="en-US"/>
          </a:p>
        </p:txBody>
      </p:sp>
      <p:sp>
        <p:nvSpPr>
          <p:cNvPr id="3" name="Rectangle 2">
            <a:hlinkClick r:id="rId3"/>
          </p:cNvPr>
          <p:cNvSpPr/>
          <p:nvPr/>
        </p:nvSpPr>
        <p:spPr>
          <a:xfrm>
            <a:off x="5683066" y="3244334"/>
            <a:ext cx="825867" cy="369332"/>
          </a:xfrm>
          <a:prstGeom prst="rect">
            <a:avLst/>
          </a:prstGeom>
        </p:spPr>
        <p:txBody>
          <a:bodyPr wrap="none">
            <a:spAutoFit/>
          </a:bodyPr>
          <a:lstStyle/>
          <a:p>
            <a:r>
              <a:rPr lang="en-US" b="1" dirty="0">
                <a:latin typeface="Arial" charset="0"/>
                <a:ea typeface="Arial" charset="0"/>
                <a:cs typeface="Arial" charset="0"/>
                <a:hlinkClick r:id="rId3"/>
              </a:rPr>
              <a:t>Demo</a:t>
            </a:r>
            <a:endParaRPr lang="en-US" dirty="0"/>
          </a:p>
        </p:txBody>
      </p:sp>
    </p:spTree>
    <p:extLst>
      <p:ext uri="{BB962C8B-B14F-4D97-AF65-F5344CB8AC3E}">
        <p14:creationId xmlns:p14="http://schemas.microsoft.com/office/powerpoint/2010/main" val="192070241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1081838"/>
          </a:xfrm>
        </p:spPr>
        <p:txBody>
          <a:bodyPr/>
          <a:lstStyle/>
          <a:p>
            <a:r>
              <a:rPr lang="en-US" b="1" dirty="0" smtClean="0">
                <a:latin typeface="Arial" charset="0"/>
                <a:ea typeface="Arial" charset="0"/>
                <a:cs typeface="Arial" charset="0"/>
              </a:rPr>
              <a:t>Thanks to </a:t>
            </a:r>
            <a:endParaRPr lang="en-US" b="1" dirty="0">
              <a:latin typeface="Arial" charset="0"/>
              <a:ea typeface="Arial" charset="0"/>
              <a:cs typeface="Arial"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43409" y="1091038"/>
            <a:ext cx="4486535" cy="3364901"/>
          </a:xfrm>
          <a:prstGeom prst="rect">
            <a:avLst/>
          </a:prstGeom>
        </p:spPr>
      </p:pic>
      <p:sp>
        <p:nvSpPr>
          <p:cNvPr id="3" name="Slide Number Placeholder 2"/>
          <p:cNvSpPr>
            <a:spLocks noGrp="1"/>
          </p:cNvSpPr>
          <p:nvPr>
            <p:ph type="sldNum" sz="quarter" idx="12"/>
          </p:nvPr>
        </p:nvSpPr>
        <p:spPr/>
        <p:txBody>
          <a:bodyPr/>
          <a:lstStyle/>
          <a:p>
            <a:fld id="{69EAA66E-4B1E-A642-B7A6-2C0DBDC286DE}" type="slidenum">
              <a:rPr lang="en-US" smtClean="0"/>
              <a:t>34</a:t>
            </a:fld>
            <a:endParaRPr lang="en-US"/>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80334" y="1081838"/>
            <a:ext cx="4486535" cy="3364902"/>
          </a:xfrm>
          <a:prstGeom prst="rect">
            <a:avLst/>
          </a:prstGeom>
        </p:spPr>
      </p:pic>
      <p:sp>
        <p:nvSpPr>
          <p:cNvPr id="6" name="TextBox 5"/>
          <p:cNvSpPr txBox="1"/>
          <p:nvPr/>
        </p:nvSpPr>
        <p:spPr>
          <a:xfrm>
            <a:off x="100209" y="1092312"/>
            <a:ext cx="2307008" cy="5632311"/>
          </a:xfrm>
          <a:prstGeom prst="rect">
            <a:avLst/>
          </a:prstGeom>
          <a:noFill/>
        </p:spPr>
        <p:txBody>
          <a:bodyPr wrap="square" rtlCol="0">
            <a:spAutoFit/>
          </a:bodyPr>
          <a:lstStyle/>
          <a:p>
            <a:r>
              <a:rPr lang="en-US" dirty="0" smtClean="0">
                <a:latin typeface="Arial" charset="0"/>
                <a:ea typeface="Arial" charset="0"/>
                <a:cs typeface="Arial" charset="0"/>
              </a:rPr>
              <a:t>Prof. Jeff Xia</a:t>
            </a:r>
          </a:p>
          <a:p>
            <a:endParaRPr lang="en-US" dirty="0" smtClean="0">
              <a:latin typeface="Arial" charset="0"/>
              <a:ea typeface="Arial" charset="0"/>
              <a:cs typeface="Arial" charset="0"/>
            </a:endParaRPr>
          </a:p>
          <a:p>
            <a:r>
              <a:rPr lang="en-US" dirty="0" smtClean="0">
                <a:latin typeface="Arial" charset="0"/>
                <a:ea typeface="Arial" charset="0"/>
                <a:cs typeface="Arial" charset="0"/>
              </a:rPr>
              <a:t>Othman </a:t>
            </a:r>
            <a:r>
              <a:rPr lang="en-US" dirty="0" err="1" smtClean="0">
                <a:latin typeface="Arial" charset="0"/>
                <a:ea typeface="Arial" charset="0"/>
                <a:cs typeface="Arial" charset="0"/>
              </a:rPr>
              <a:t>Soufan</a:t>
            </a:r>
            <a:endParaRPr lang="en-US" dirty="0" smtClean="0">
              <a:latin typeface="Arial" charset="0"/>
              <a:ea typeface="Arial" charset="0"/>
              <a:cs typeface="Arial" charset="0"/>
            </a:endParaRPr>
          </a:p>
          <a:p>
            <a:endParaRPr lang="en-US" dirty="0" smtClean="0">
              <a:latin typeface="Arial" charset="0"/>
              <a:ea typeface="Arial" charset="0"/>
              <a:cs typeface="Arial" charset="0"/>
            </a:endParaRPr>
          </a:p>
          <a:p>
            <a:r>
              <a:rPr lang="en-US" dirty="0" smtClean="0">
                <a:latin typeface="Arial" charset="0"/>
                <a:ea typeface="Arial" charset="0"/>
                <a:cs typeface="Arial" charset="0"/>
              </a:rPr>
              <a:t>Peng Liu</a:t>
            </a:r>
          </a:p>
          <a:p>
            <a:endParaRPr lang="en-US" dirty="0" smtClean="0">
              <a:latin typeface="Arial" charset="0"/>
              <a:ea typeface="Arial" charset="0"/>
              <a:cs typeface="Arial" charset="0"/>
            </a:endParaRPr>
          </a:p>
          <a:p>
            <a:r>
              <a:rPr lang="en-US" dirty="0" smtClean="0">
                <a:latin typeface="Arial" charset="0"/>
                <a:ea typeface="Arial" charset="0"/>
                <a:cs typeface="Arial" charset="0"/>
              </a:rPr>
              <a:t>Mai Yamamoto</a:t>
            </a:r>
          </a:p>
          <a:p>
            <a:endParaRPr lang="en-US" dirty="0" smtClean="0">
              <a:latin typeface="Arial" charset="0"/>
              <a:ea typeface="Arial" charset="0"/>
              <a:cs typeface="Arial" charset="0"/>
            </a:endParaRPr>
          </a:p>
          <a:p>
            <a:r>
              <a:rPr lang="en-US" dirty="0" err="1" smtClean="0">
                <a:latin typeface="Arial" charset="0"/>
                <a:ea typeface="Arial" charset="0"/>
                <a:cs typeface="Arial" charset="0"/>
              </a:rPr>
              <a:t>Guangyan</a:t>
            </a:r>
            <a:r>
              <a:rPr lang="en-US" dirty="0" smtClean="0">
                <a:latin typeface="Arial" charset="0"/>
                <a:ea typeface="Arial" charset="0"/>
                <a:cs typeface="Arial" charset="0"/>
              </a:rPr>
              <a:t> Zhou</a:t>
            </a:r>
          </a:p>
          <a:p>
            <a:endParaRPr lang="en-US" dirty="0" smtClean="0">
              <a:latin typeface="Arial" charset="0"/>
              <a:ea typeface="Arial" charset="0"/>
              <a:cs typeface="Arial" charset="0"/>
            </a:endParaRPr>
          </a:p>
          <a:p>
            <a:r>
              <a:rPr lang="en-US" dirty="0" smtClean="0">
                <a:latin typeface="Arial" charset="0"/>
                <a:ea typeface="Arial" charset="0"/>
                <a:cs typeface="Arial" charset="0"/>
              </a:rPr>
              <a:t>Jasmine Chong</a:t>
            </a:r>
          </a:p>
          <a:p>
            <a:endParaRPr lang="en-US" dirty="0" smtClean="0">
              <a:latin typeface="Arial" charset="0"/>
              <a:ea typeface="Arial" charset="0"/>
              <a:cs typeface="Arial" charset="0"/>
            </a:endParaRPr>
          </a:p>
          <a:p>
            <a:r>
              <a:rPr lang="en-US" dirty="0" err="1" smtClean="0">
                <a:latin typeface="Arial" charset="0"/>
                <a:ea typeface="Arial" charset="0"/>
                <a:cs typeface="Arial" charset="0"/>
              </a:rPr>
              <a:t>Orcun</a:t>
            </a:r>
            <a:r>
              <a:rPr lang="en-US" dirty="0" smtClean="0">
                <a:latin typeface="Arial" charset="0"/>
                <a:ea typeface="Arial" charset="0"/>
                <a:cs typeface="Arial" charset="0"/>
              </a:rPr>
              <a:t> </a:t>
            </a:r>
            <a:r>
              <a:rPr lang="en-US" dirty="0" err="1" smtClean="0">
                <a:latin typeface="Arial" charset="0"/>
                <a:ea typeface="Arial" charset="0"/>
                <a:cs typeface="Arial" charset="0"/>
              </a:rPr>
              <a:t>Hacariz</a:t>
            </a:r>
            <a:endParaRPr lang="en-US" dirty="0" smtClean="0">
              <a:latin typeface="Arial" charset="0"/>
              <a:ea typeface="Arial" charset="0"/>
              <a:cs typeface="Arial" charset="0"/>
            </a:endParaRPr>
          </a:p>
          <a:p>
            <a:endParaRPr lang="en-US" dirty="0" smtClean="0">
              <a:latin typeface="Arial" charset="0"/>
              <a:ea typeface="Arial" charset="0"/>
              <a:cs typeface="Arial" charset="0"/>
            </a:endParaRPr>
          </a:p>
          <a:p>
            <a:r>
              <a:rPr lang="en-US" dirty="0" smtClean="0">
                <a:latin typeface="Arial" charset="0"/>
                <a:ea typeface="Arial" charset="0"/>
                <a:cs typeface="Arial" charset="0"/>
              </a:rPr>
              <a:t>Janice </a:t>
            </a:r>
            <a:r>
              <a:rPr lang="en-US" dirty="0" err="1" smtClean="0">
                <a:latin typeface="Arial" charset="0"/>
                <a:ea typeface="Arial" charset="0"/>
                <a:cs typeface="Arial" charset="0"/>
              </a:rPr>
              <a:t>Ou</a:t>
            </a:r>
            <a:endParaRPr lang="en-US" dirty="0" smtClean="0">
              <a:latin typeface="Arial" charset="0"/>
              <a:ea typeface="Arial" charset="0"/>
              <a:cs typeface="Arial" charset="0"/>
            </a:endParaRPr>
          </a:p>
          <a:p>
            <a:endParaRPr lang="en-US" dirty="0" smtClean="0">
              <a:latin typeface="Arial" charset="0"/>
              <a:ea typeface="Arial" charset="0"/>
              <a:cs typeface="Arial" charset="0"/>
            </a:endParaRPr>
          </a:p>
          <a:p>
            <a:r>
              <a:rPr lang="en-US" dirty="0" err="1" smtClean="0">
                <a:latin typeface="Arial" charset="0"/>
                <a:ea typeface="Arial" charset="0"/>
                <a:cs typeface="Arial" charset="0"/>
              </a:rPr>
              <a:t>Farial</a:t>
            </a:r>
            <a:r>
              <a:rPr lang="en-US" dirty="0" smtClean="0">
                <a:latin typeface="Arial" charset="0"/>
                <a:ea typeface="Arial" charset="0"/>
                <a:cs typeface="Arial" charset="0"/>
              </a:rPr>
              <a:t> </a:t>
            </a:r>
            <a:r>
              <a:rPr lang="en-US" dirty="0" err="1" smtClean="0">
                <a:latin typeface="Arial" charset="0"/>
                <a:ea typeface="Arial" charset="0"/>
                <a:cs typeface="Arial" charset="0"/>
              </a:rPr>
              <a:t>Karimian</a:t>
            </a:r>
            <a:endParaRPr lang="en-US" dirty="0" smtClean="0">
              <a:latin typeface="Arial" charset="0"/>
              <a:ea typeface="Arial" charset="0"/>
              <a:cs typeface="Arial" charset="0"/>
            </a:endParaRPr>
          </a:p>
          <a:p>
            <a:endParaRPr lang="en-US" dirty="0">
              <a:latin typeface="Arial" charset="0"/>
              <a:ea typeface="Arial" charset="0"/>
              <a:cs typeface="Arial" charset="0"/>
            </a:endParaRPr>
          </a:p>
          <a:p>
            <a:r>
              <a:rPr lang="en-US" dirty="0" smtClean="0">
                <a:latin typeface="Arial" charset="0"/>
                <a:ea typeface="Arial" charset="0"/>
                <a:cs typeface="Arial" charset="0"/>
              </a:rPr>
              <a:t>Dana </a:t>
            </a:r>
            <a:r>
              <a:rPr lang="en-US" dirty="0" err="1">
                <a:latin typeface="Arial" charset="0"/>
                <a:ea typeface="Arial" charset="0"/>
                <a:cs typeface="Arial" charset="0"/>
              </a:rPr>
              <a:t>Praslickova</a:t>
            </a:r>
            <a:endParaRPr lang="en-US" dirty="0" smtClean="0">
              <a:latin typeface="Arial" charset="0"/>
              <a:ea typeface="Arial" charset="0"/>
              <a:cs typeface="Arial" charset="0"/>
            </a:endParaRPr>
          </a:p>
          <a:p>
            <a:endParaRPr lang="en-US" dirty="0">
              <a:latin typeface="Arial" charset="0"/>
              <a:ea typeface="Arial" charset="0"/>
              <a:cs typeface="Arial" charset="0"/>
            </a:endParaRPr>
          </a:p>
        </p:txBody>
      </p:sp>
    </p:spTree>
    <p:extLst>
      <p:ext uri="{BB962C8B-B14F-4D97-AF65-F5344CB8AC3E}">
        <p14:creationId xmlns:p14="http://schemas.microsoft.com/office/powerpoint/2010/main" val="188344155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0"/>
            <a:ext cx="11946576" cy="902524"/>
          </a:xfrm>
        </p:spPr>
        <p:txBody>
          <a:bodyPr/>
          <a:lstStyle/>
          <a:p>
            <a:r>
              <a:rPr lang="en-US" b="1" dirty="0" smtClean="0">
                <a:latin typeface="Arial" charset="0"/>
                <a:ea typeface="Arial" charset="0"/>
                <a:cs typeface="Arial" charset="0"/>
              </a:rPr>
              <a:t>Bibliography</a:t>
            </a:r>
            <a:endParaRPr lang="en-US" b="1" dirty="0">
              <a:latin typeface="Arial" charset="0"/>
              <a:ea typeface="Arial" charset="0"/>
              <a:cs typeface="Arial" charset="0"/>
            </a:endParaRPr>
          </a:p>
        </p:txBody>
      </p:sp>
      <p:sp>
        <p:nvSpPr>
          <p:cNvPr id="3" name="Content Placeholder 2"/>
          <p:cNvSpPr>
            <a:spLocks noGrp="1"/>
          </p:cNvSpPr>
          <p:nvPr>
            <p:ph idx="1"/>
          </p:nvPr>
        </p:nvSpPr>
        <p:spPr>
          <a:xfrm>
            <a:off x="106879" y="1092530"/>
            <a:ext cx="11839698" cy="5498275"/>
          </a:xfrm>
        </p:spPr>
        <p:txBody>
          <a:bodyPr>
            <a:normAutofit fontScale="92500" lnSpcReduction="10000"/>
          </a:bodyPr>
          <a:lstStyle/>
          <a:p>
            <a:r>
              <a:rPr lang="en-US" dirty="0" smtClean="0"/>
              <a:t>Sung J., et al. (2016). </a:t>
            </a:r>
            <a:r>
              <a:rPr lang="en-US" dirty="0" err="1" smtClean="0"/>
              <a:t>Metabolomic</a:t>
            </a:r>
            <a:r>
              <a:rPr lang="en-US" dirty="0" smtClean="0"/>
              <a:t> modeling with Big Data and the gut microbiome. Applied &amp; Translational Genomics. (</a:t>
            </a:r>
            <a:r>
              <a:rPr lang="en-US" dirty="0">
                <a:hlinkClick r:id="rId3"/>
              </a:rPr>
              <a:t>https://www.sciencedirect.com/science/article/pii/S2212066115300405</a:t>
            </a:r>
            <a:r>
              <a:rPr lang="en-US" dirty="0" smtClean="0">
                <a:hlinkClick r:id="rId3"/>
              </a:rPr>
              <a:t>)</a:t>
            </a:r>
            <a:endParaRPr lang="en-US" dirty="0" smtClean="0"/>
          </a:p>
          <a:p>
            <a:endParaRPr lang="en-US" dirty="0" smtClean="0"/>
          </a:p>
          <a:p>
            <a:r>
              <a:rPr lang="en-US" dirty="0" err="1" smtClean="0"/>
              <a:t>Bouhaddani</a:t>
            </a:r>
            <a:r>
              <a:rPr lang="en-US" dirty="0" smtClean="0"/>
              <a:t> </a:t>
            </a:r>
            <a:r>
              <a:rPr lang="en-US" dirty="0" err="1" smtClean="0"/>
              <a:t>S.e.</a:t>
            </a:r>
            <a:r>
              <a:rPr lang="en-US" dirty="0" smtClean="0"/>
              <a:t>, et al. (2016). Evaluation of O2PLS in Omics data integration. BMC Bioinformatics</a:t>
            </a:r>
            <a:r>
              <a:rPr lang="en-US" dirty="0"/>
              <a:t>. (</a:t>
            </a:r>
            <a:r>
              <a:rPr lang="en-US" dirty="0">
                <a:hlinkClick r:id="rId4"/>
              </a:rPr>
              <a:t>https://</a:t>
            </a:r>
            <a:r>
              <a:rPr lang="en-US" dirty="0" smtClean="0">
                <a:hlinkClick r:id="rId4"/>
              </a:rPr>
              <a:t>bmcbioinformatics.biomedcentral.com/articles/10.1186/s12859-015-0854-z)</a:t>
            </a:r>
            <a:endParaRPr lang="en-US" dirty="0" smtClean="0"/>
          </a:p>
          <a:p>
            <a:endParaRPr lang="en-US" dirty="0" smtClean="0"/>
          </a:p>
          <a:p>
            <a:r>
              <a:rPr lang="en-US" dirty="0" err="1" smtClean="0"/>
              <a:t>Löfstedt</a:t>
            </a:r>
            <a:r>
              <a:rPr lang="en-US" dirty="0" smtClean="0"/>
              <a:t> T., et al. (2013). Global, local and unique decompositions in </a:t>
            </a:r>
            <a:r>
              <a:rPr lang="en-US" dirty="0" err="1" smtClean="0"/>
              <a:t>OnPLS</a:t>
            </a:r>
            <a:r>
              <a:rPr lang="en-US" dirty="0" smtClean="0"/>
              <a:t> for </a:t>
            </a:r>
            <a:r>
              <a:rPr lang="en-US" dirty="0" err="1" smtClean="0"/>
              <a:t>multiblock</a:t>
            </a:r>
            <a:r>
              <a:rPr lang="en-US" dirty="0" smtClean="0"/>
              <a:t> </a:t>
            </a:r>
            <a:r>
              <a:rPr lang="en-US" dirty="0"/>
              <a:t>data analysis. (</a:t>
            </a:r>
            <a:r>
              <a:rPr lang="en-US" dirty="0">
                <a:hlinkClick r:id="rId5"/>
              </a:rPr>
              <a:t>https://</a:t>
            </a:r>
            <a:r>
              <a:rPr lang="en-US" dirty="0" smtClean="0">
                <a:hlinkClick r:id="rId5"/>
              </a:rPr>
              <a:t>www.sciencedirect.com/science/article/pii/S0003267013008490)</a:t>
            </a:r>
            <a:r>
              <a:rPr lang="en-US" dirty="0" smtClean="0"/>
              <a:t> </a:t>
            </a:r>
          </a:p>
          <a:p>
            <a:endParaRPr lang="en-US" dirty="0"/>
          </a:p>
          <a:p>
            <a:pPr>
              <a:lnSpc>
                <a:spcPct val="100000"/>
              </a:lnSpc>
              <a:spcBef>
                <a:spcPts val="0"/>
              </a:spcBef>
              <a:defRPr/>
            </a:pPr>
            <a:r>
              <a:rPr lang="en-US" dirty="0" smtClean="0"/>
              <a:t>Zhou, G. (2019). </a:t>
            </a:r>
            <a:r>
              <a:rPr lang="en-CA" dirty="0"/>
              <a:t>Network-based approach: towards multi-omics integration and systems-level </a:t>
            </a:r>
            <a:r>
              <a:rPr lang="en-CA" dirty="0" smtClean="0"/>
              <a:t>understanding. (Seminar Presentation)</a:t>
            </a:r>
            <a:endParaRPr lang="en-CA" dirty="0"/>
          </a:p>
          <a:p>
            <a:endParaRPr lang="en-US" dirty="0"/>
          </a:p>
          <a:p>
            <a:endParaRPr lang="en-US" dirty="0" smtClean="0"/>
          </a:p>
          <a:p>
            <a:endParaRPr lang="en-US" dirty="0"/>
          </a:p>
        </p:txBody>
      </p:sp>
      <p:sp>
        <p:nvSpPr>
          <p:cNvPr id="4" name="Slide Number Placeholder 3"/>
          <p:cNvSpPr>
            <a:spLocks noGrp="1"/>
          </p:cNvSpPr>
          <p:nvPr>
            <p:ph type="sldNum" sz="quarter" idx="12"/>
          </p:nvPr>
        </p:nvSpPr>
        <p:spPr/>
        <p:txBody>
          <a:bodyPr/>
          <a:lstStyle/>
          <a:p>
            <a:fld id="{69EAA66E-4B1E-A642-B7A6-2C0DBDC286DE}" type="slidenum">
              <a:rPr lang="en-US" smtClean="0"/>
              <a:t>35</a:t>
            </a:fld>
            <a:endParaRPr lang="en-US"/>
          </a:p>
        </p:txBody>
      </p:sp>
    </p:spTree>
    <p:extLst>
      <p:ext uri="{BB962C8B-B14F-4D97-AF65-F5344CB8AC3E}">
        <p14:creationId xmlns:p14="http://schemas.microsoft.com/office/powerpoint/2010/main" val="207956052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4521" y="1209368"/>
            <a:ext cx="11845413" cy="5309419"/>
          </a:xfrm>
        </p:spPr>
        <p:txBody>
          <a:bodyPr>
            <a:normAutofit/>
          </a:bodyPr>
          <a:lstStyle/>
          <a:p>
            <a:pPr marL="0" indent="0">
              <a:buNone/>
            </a:pPr>
            <a:r>
              <a:rPr lang="en-US" sz="2200" dirty="0" smtClean="0">
                <a:latin typeface="Arial" charset="0"/>
                <a:ea typeface="Arial" charset="0"/>
                <a:cs typeface="Arial" charset="0"/>
              </a:rPr>
              <a:t>1. Try different multivariate </a:t>
            </a:r>
            <a:r>
              <a:rPr lang="en-US" sz="2200" dirty="0">
                <a:latin typeface="Arial" charset="0"/>
                <a:ea typeface="Arial" charset="0"/>
                <a:cs typeface="Arial" charset="0"/>
              </a:rPr>
              <a:t>statistics methods of </a:t>
            </a:r>
            <a:r>
              <a:rPr lang="en-US" sz="2200" dirty="0" err="1" smtClean="0">
                <a:latin typeface="Arial" charset="0"/>
                <a:ea typeface="Arial" charset="0"/>
                <a:cs typeface="Arial" charset="0"/>
              </a:rPr>
              <a:t>mixOmics</a:t>
            </a:r>
            <a:r>
              <a:rPr lang="en-US" sz="2200" dirty="0" smtClean="0">
                <a:latin typeface="Arial" charset="0"/>
                <a:ea typeface="Arial" charset="0"/>
                <a:cs typeface="Arial" charset="0"/>
              </a:rPr>
              <a:t> </a:t>
            </a:r>
            <a:r>
              <a:rPr lang="en-US" sz="2200" dirty="0">
                <a:latin typeface="Arial" charset="0"/>
                <a:ea typeface="Arial" charset="0"/>
                <a:cs typeface="Arial" charset="0"/>
              </a:rPr>
              <a:t>and </a:t>
            </a:r>
            <a:r>
              <a:rPr lang="en-US" sz="2200" dirty="0" err="1" smtClean="0">
                <a:latin typeface="Arial" charset="0"/>
                <a:ea typeface="Arial" charset="0"/>
                <a:cs typeface="Arial" charset="0"/>
              </a:rPr>
              <a:t>OnPLS</a:t>
            </a:r>
            <a:r>
              <a:rPr lang="en-US" sz="2200" dirty="0" smtClean="0">
                <a:latin typeface="Arial" charset="0"/>
                <a:ea typeface="Arial" charset="0"/>
                <a:cs typeface="Arial" charset="0"/>
              </a:rPr>
              <a:t>, </a:t>
            </a:r>
            <a:r>
              <a:rPr lang="en-US" sz="2200" dirty="0">
                <a:latin typeface="Arial" charset="0"/>
                <a:ea typeface="Arial" charset="0"/>
                <a:cs typeface="Arial" charset="0"/>
              </a:rPr>
              <a:t>to learn how to integrate multi-omics </a:t>
            </a:r>
            <a:r>
              <a:rPr lang="en-US" sz="2200" dirty="0" smtClean="0">
                <a:latin typeface="Arial" charset="0"/>
                <a:ea typeface="Arial" charset="0"/>
                <a:cs typeface="Arial" charset="0"/>
              </a:rPr>
              <a:t>data.</a:t>
            </a:r>
          </a:p>
          <a:p>
            <a:pPr marL="0" indent="0">
              <a:buNone/>
            </a:pPr>
            <a:endParaRPr lang="en-US" sz="2200" dirty="0" smtClean="0">
              <a:latin typeface="Arial" charset="0"/>
              <a:ea typeface="Arial" charset="0"/>
              <a:cs typeface="Arial" charset="0"/>
            </a:endParaRPr>
          </a:p>
          <a:p>
            <a:pPr marL="0" indent="0">
              <a:buNone/>
            </a:pPr>
            <a:r>
              <a:rPr lang="en-US" sz="2200" dirty="0" smtClean="0">
                <a:latin typeface="Arial" charset="0"/>
                <a:ea typeface="Arial" charset="0"/>
                <a:cs typeface="Arial" charset="0"/>
              </a:rPr>
              <a:t>2. To </a:t>
            </a:r>
            <a:r>
              <a:rPr lang="en-US" sz="2200" dirty="0">
                <a:latin typeface="Arial" charset="0"/>
                <a:ea typeface="Arial" charset="0"/>
                <a:cs typeface="Arial" charset="0"/>
              </a:rPr>
              <a:t>learn, and possibly to extend, and benchmark </a:t>
            </a:r>
            <a:r>
              <a:rPr lang="en-US" sz="2200" dirty="0" err="1">
                <a:latin typeface="Arial" charset="0"/>
                <a:ea typeface="Arial" charset="0"/>
                <a:cs typeface="Arial" charset="0"/>
              </a:rPr>
              <a:t>mixOmics</a:t>
            </a:r>
            <a:r>
              <a:rPr lang="en-US" sz="2200" dirty="0">
                <a:latin typeface="Arial" charset="0"/>
                <a:ea typeface="Arial" charset="0"/>
                <a:cs typeface="Arial" charset="0"/>
              </a:rPr>
              <a:t> and </a:t>
            </a:r>
            <a:r>
              <a:rPr lang="en-US" sz="2200" dirty="0" err="1">
                <a:latin typeface="Arial" charset="0"/>
                <a:ea typeface="Arial" charset="0"/>
                <a:cs typeface="Arial" charset="0"/>
              </a:rPr>
              <a:t>OmicsPLS</a:t>
            </a:r>
            <a:r>
              <a:rPr lang="en-US" sz="2200" dirty="0">
                <a:latin typeface="Arial" charset="0"/>
                <a:ea typeface="Arial" charset="0"/>
                <a:cs typeface="Arial" charset="0"/>
              </a:rPr>
              <a:t> for multi-omics integration.</a:t>
            </a:r>
          </a:p>
          <a:p>
            <a:pPr marL="0" indent="0">
              <a:buNone/>
            </a:pPr>
            <a:endParaRPr lang="en-US" sz="2200" dirty="0">
              <a:latin typeface="Arial" charset="0"/>
              <a:ea typeface="Arial" charset="0"/>
              <a:cs typeface="Arial" charset="0"/>
            </a:endParaRPr>
          </a:p>
          <a:p>
            <a:pPr marL="0" indent="0">
              <a:buNone/>
            </a:pPr>
            <a:r>
              <a:rPr lang="en-US" sz="2200" dirty="0">
                <a:latin typeface="Arial" charset="0"/>
                <a:ea typeface="Arial" charset="0"/>
                <a:cs typeface="Arial" charset="0"/>
              </a:rPr>
              <a:t>3</a:t>
            </a:r>
            <a:r>
              <a:rPr lang="en-US" sz="2200" dirty="0" smtClean="0">
                <a:latin typeface="Arial" charset="0"/>
                <a:ea typeface="Arial" charset="0"/>
                <a:cs typeface="Arial" charset="0"/>
              </a:rPr>
              <a:t>. </a:t>
            </a:r>
            <a:r>
              <a:rPr lang="en-US" sz="2200" dirty="0">
                <a:latin typeface="Arial" charset="0"/>
                <a:ea typeface="Arial" charset="0"/>
                <a:cs typeface="Arial" charset="0"/>
              </a:rPr>
              <a:t>Assess the quality </a:t>
            </a:r>
            <a:r>
              <a:rPr lang="en-US" sz="2200" dirty="0" smtClean="0">
                <a:latin typeface="Arial" charset="0"/>
                <a:ea typeface="Arial" charset="0"/>
                <a:cs typeface="Arial" charset="0"/>
              </a:rPr>
              <a:t>of</a:t>
            </a:r>
            <a:r>
              <a:rPr lang="ko-KR" altLang="en-US" sz="2200" dirty="0" smtClean="0">
                <a:latin typeface="Arial" charset="0"/>
                <a:ea typeface="Arial" charset="0"/>
                <a:cs typeface="Arial" charset="0"/>
              </a:rPr>
              <a:t> </a:t>
            </a:r>
            <a:r>
              <a:rPr lang="en-US" altLang="ko-KR" sz="2200" dirty="0" smtClean="0">
                <a:latin typeface="Arial" charset="0"/>
                <a:ea typeface="Arial" charset="0"/>
                <a:cs typeface="Arial" charset="0"/>
              </a:rPr>
              <a:t>O2PLS and</a:t>
            </a:r>
            <a:r>
              <a:rPr lang="en-US" sz="2200" dirty="0" smtClean="0">
                <a:latin typeface="Arial" charset="0"/>
                <a:ea typeface="Arial" charset="0"/>
                <a:cs typeface="Arial" charset="0"/>
              </a:rPr>
              <a:t> </a:t>
            </a:r>
            <a:r>
              <a:rPr lang="en-US" sz="2200" dirty="0" err="1" smtClean="0">
                <a:latin typeface="Arial" charset="0"/>
                <a:ea typeface="Arial" charset="0"/>
                <a:cs typeface="Arial" charset="0"/>
              </a:rPr>
              <a:t>OnPLS</a:t>
            </a:r>
            <a:r>
              <a:rPr lang="en-US" sz="2200" dirty="0" smtClean="0">
                <a:latin typeface="Arial" charset="0"/>
                <a:ea typeface="Arial" charset="0"/>
                <a:cs typeface="Arial" charset="0"/>
              </a:rPr>
              <a:t>. (with different datasets)</a:t>
            </a:r>
          </a:p>
          <a:p>
            <a:pPr marL="0" indent="0">
              <a:buNone/>
            </a:pPr>
            <a:endParaRPr lang="en-US" sz="2200" dirty="0">
              <a:latin typeface="Arial" charset="0"/>
              <a:ea typeface="Arial" charset="0"/>
              <a:cs typeface="Arial" charset="0"/>
            </a:endParaRPr>
          </a:p>
          <a:p>
            <a:pPr marL="0" indent="0">
              <a:buNone/>
            </a:pPr>
            <a:r>
              <a:rPr lang="en-US" altLang="ko-KR" sz="2200" dirty="0" smtClean="0">
                <a:latin typeface="Arial" charset="0"/>
                <a:ea typeface="Arial" charset="0"/>
                <a:cs typeface="Arial" charset="0"/>
              </a:rPr>
              <a:t>4.</a:t>
            </a:r>
            <a:r>
              <a:rPr lang="en-US" altLang="ko-KR" sz="2200" dirty="0">
                <a:latin typeface="Arial" charset="0"/>
                <a:ea typeface="Arial" charset="0"/>
                <a:cs typeface="Arial" charset="0"/>
              </a:rPr>
              <a:t> </a:t>
            </a:r>
            <a:r>
              <a:rPr lang="en-US" altLang="ko-KR" sz="2200" dirty="0" smtClean="0">
                <a:latin typeface="Arial" charset="0"/>
                <a:ea typeface="Arial" charset="0"/>
                <a:cs typeface="Arial" charset="0"/>
              </a:rPr>
              <a:t>Collect 20~30 applicable </a:t>
            </a:r>
            <a:r>
              <a:rPr lang="mr-IN" altLang="ko-KR" sz="2200" dirty="0" smtClean="0">
                <a:latin typeface="Arial" charset="0"/>
                <a:ea typeface="Arial" charset="0"/>
                <a:cs typeface="Arial" charset="0"/>
              </a:rPr>
              <a:t>–</a:t>
            </a:r>
            <a:r>
              <a:rPr lang="en-US" altLang="ko-KR" sz="2200" dirty="0" smtClean="0">
                <a:latin typeface="Arial" charset="0"/>
                <a:ea typeface="Arial" charset="0"/>
                <a:cs typeface="Arial" charset="0"/>
              </a:rPr>
              <a:t>omics datasets</a:t>
            </a:r>
            <a:endParaRPr lang="en-US" sz="2200" dirty="0" smtClean="0">
              <a:latin typeface="Arial" charset="0"/>
              <a:ea typeface="Arial" charset="0"/>
              <a:cs typeface="Arial" charset="0"/>
            </a:endParaRPr>
          </a:p>
          <a:p>
            <a:pPr marL="0" indent="0">
              <a:buNone/>
            </a:pPr>
            <a:endParaRPr lang="en-US" sz="2200" dirty="0">
              <a:latin typeface="Arial" charset="0"/>
              <a:ea typeface="Arial" charset="0"/>
              <a:cs typeface="Arial" charset="0"/>
            </a:endParaRPr>
          </a:p>
          <a:p>
            <a:pPr marL="0" indent="0">
              <a:buNone/>
            </a:pPr>
            <a:r>
              <a:rPr lang="en-US" sz="2200" dirty="0">
                <a:solidFill>
                  <a:srgbClr val="FF0000"/>
                </a:solidFill>
                <a:latin typeface="Arial" charset="0"/>
                <a:ea typeface="Arial" charset="0"/>
                <a:cs typeface="Arial" charset="0"/>
              </a:rPr>
              <a:t>4</a:t>
            </a:r>
            <a:r>
              <a:rPr lang="en-US" sz="2200" dirty="0" smtClean="0">
                <a:solidFill>
                  <a:srgbClr val="FF0000"/>
                </a:solidFill>
                <a:latin typeface="Arial" charset="0"/>
                <a:ea typeface="Arial" charset="0"/>
                <a:cs typeface="Arial" charset="0"/>
              </a:rPr>
              <a:t>. Develop and summarize useful </a:t>
            </a:r>
            <a:r>
              <a:rPr lang="en-US" sz="2200" dirty="0">
                <a:solidFill>
                  <a:srgbClr val="FF0000"/>
                </a:solidFill>
                <a:latin typeface="Arial" charset="0"/>
                <a:ea typeface="Arial" charset="0"/>
                <a:cs typeface="Arial" charset="0"/>
              </a:rPr>
              <a:t>outputs of </a:t>
            </a:r>
            <a:r>
              <a:rPr lang="en-US" sz="2200" dirty="0" smtClean="0">
                <a:solidFill>
                  <a:srgbClr val="FF0000"/>
                </a:solidFill>
                <a:latin typeface="Arial" charset="0"/>
                <a:ea typeface="Arial" charset="0"/>
                <a:cs typeface="Arial" charset="0"/>
              </a:rPr>
              <a:t>O2PLS</a:t>
            </a:r>
          </a:p>
          <a:p>
            <a:pPr marL="0" indent="0">
              <a:buNone/>
            </a:pPr>
            <a:endParaRPr lang="en-US" sz="2200" dirty="0">
              <a:latin typeface="Arial" charset="0"/>
              <a:ea typeface="Arial" charset="0"/>
              <a:cs typeface="Arial" charset="0"/>
            </a:endParaRPr>
          </a:p>
          <a:p>
            <a:pPr marL="0" indent="0">
              <a:buNone/>
            </a:pPr>
            <a:r>
              <a:rPr lang="en-US" sz="2200" dirty="0">
                <a:solidFill>
                  <a:srgbClr val="FF0000"/>
                </a:solidFill>
                <a:latin typeface="Arial" charset="0"/>
                <a:ea typeface="Arial" charset="0"/>
                <a:cs typeface="Arial" charset="0"/>
              </a:rPr>
              <a:t>5</a:t>
            </a:r>
            <a:r>
              <a:rPr lang="en-US" sz="2200" dirty="0" smtClean="0">
                <a:solidFill>
                  <a:srgbClr val="FF0000"/>
                </a:solidFill>
                <a:latin typeface="Arial" charset="0"/>
                <a:ea typeface="Arial" charset="0"/>
                <a:cs typeface="Arial" charset="0"/>
              </a:rPr>
              <a:t>. Develop user-interactive website. (*currently working on it)</a:t>
            </a:r>
            <a:endParaRPr lang="en-US" sz="2200" dirty="0">
              <a:solidFill>
                <a:srgbClr val="FF0000"/>
              </a:solidFill>
              <a:latin typeface="Arial" charset="0"/>
              <a:ea typeface="Arial" charset="0"/>
              <a:cs typeface="Arial" charset="0"/>
            </a:endParaRPr>
          </a:p>
        </p:txBody>
      </p:sp>
      <p:sp>
        <p:nvSpPr>
          <p:cNvPr id="2" name="Slide Number Placeholder 1"/>
          <p:cNvSpPr>
            <a:spLocks noGrp="1"/>
          </p:cNvSpPr>
          <p:nvPr>
            <p:ph type="sldNum" sz="quarter" idx="12"/>
          </p:nvPr>
        </p:nvSpPr>
        <p:spPr/>
        <p:txBody>
          <a:bodyPr/>
          <a:lstStyle/>
          <a:p>
            <a:fld id="{69EAA66E-4B1E-A642-B7A6-2C0DBDC286DE}" type="slidenum">
              <a:rPr lang="en-US" smtClean="0"/>
              <a:t>4</a:t>
            </a:fld>
            <a:endParaRPr lang="en-US"/>
          </a:p>
        </p:txBody>
      </p:sp>
      <p:sp>
        <p:nvSpPr>
          <p:cNvPr id="5" name="Title 1"/>
          <p:cNvSpPr>
            <a:spLocks noGrp="1"/>
          </p:cNvSpPr>
          <p:nvPr>
            <p:ph type="title"/>
          </p:nvPr>
        </p:nvSpPr>
        <p:spPr>
          <a:xfrm>
            <a:off x="0" y="1170"/>
            <a:ext cx="11415252" cy="1031218"/>
          </a:xfrm>
        </p:spPr>
        <p:txBody>
          <a:bodyPr/>
          <a:lstStyle/>
          <a:p>
            <a:r>
              <a:rPr lang="en-US" b="1" dirty="0" smtClean="0">
                <a:latin typeface="Arial" charset="0"/>
                <a:ea typeface="Arial" charset="0"/>
                <a:cs typeface="Arial" charset="0"/>
              </a:rPr>
              <a:t>Lists of Works</a:t>
            </a:r>
            <a:endParaRPr lang="en-US" b="1" dirty="0">
              <a:latin typeface="Arial" charset="0"/>
              <a:ea typeface="Arial" charset="0"/>
              <a:cs typeface="Arial" charset="0"/>
            </a:endParaRPr>
          </a:p>
        </p:txBody>
      </p:sp>
    </p:spTree>
    <p:extLst>
      <p:ext uri="{BB962C8B-B14F-4D97-AF65-F5344CB8AC3E}">
        <p14:creationId xmlns:p14="http://schemas.microsoft.com/office/powerpoint/2010/main" val="101500707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1875324" cy="890651"/>
          </a:xfrm>
        </p:spPr>
        <p:txBody>
          <a:bodyPr/>
          <a:lstStyle/>
          <a:p>
            <a:r>
              <a:rPr lang="en-US" b="1" dirty="0" smtClean="0">
                <a:latin typeface="Arial" charset="0"/>
                <a:ea typeface="Arial" charset="0"/>
                <a:cs typeface="Arial" charset="0"/>
              </a:rPr>
              <a:t>-Omics?</a:t>
            </a:r>
            <a:endParaRPr lang="en-US" b="1" dirty="0">
              <a:latin typeface="Arial" charset="0"/>
              <a:ea typeface="Arial" charset="0"/>
              <a:cs typeface="Arial" charset="0"/>
            </a:endParaRPr>
          </a:p>
        </p:txBody>
      </p:sp>
      <p:pic>
        <p:nvPicPr>
          <p:cNvPr id="6" name="Picture 5"/>
          <p:cNvPicPr>
            <a:picLocks noChangeAspect="1"/>
          </p:cNvPicPr>
          <p:nvPr/>
        </p:nvPicPr>
        <p:blipFill>
          <a:blip r:embed="rId3"/>
          <a:stretch>
            <a:fillRect/>
          </a:stretch>
        </p:blipFill>
        <p:spPr>
          <a:xfrm>
            <a:off x="1902157" y="887123"/>
            <a:ext cx="7890387" cy="5482376"/>
          </a:xfrm>
          <a:prstGeom prst="rect">
            <a:avLst/>
          </a:prstGeom>
        </p:spPr>
      </p:pic>
      <p:sp>
        <p:nvSpPr>
          <p:cNvPr id="3" name="Slide Number Placeholder 2"/>
          <p:cNvSpPr>
            <a:spLocks noGrp="1"/>
          </p:cNvSpPr>
          <p:nvPr>
            <p:ph type="sldNum" sz="quarter" idx="12"/>
          </p:nvPr>
        </p:nvSpPr>
        <p:spPr/>
        <p:txBody>
          <a:bodyPr/>
          <a:lstStyle/>
          <a:p>
            <a:fld id="{69EAA66E-4B1E-A642-B7A6-2C0DBDC286DE}" type="slidenum">
              <a:rPr lang="en-US" smtClean="0"/>
              <a:t>5</a:t>
            </a:fld>
            <a:endParaRPr lang="en-US"/>
          </a:p>
        </p:txBody>
      </p:sp>
      <p:sp>
        <p:nvSpPr>
          <p:cNvPr id="5" name="Rectangle 4"/>
          <p:cNvSpPr/>
          <p:nvPr/>
        </p:nvSpPr>
        <p:spPr>
          <a:xfrm>
            <a:off x="9139113" y="6369499"/>
            <a:ext cx="3052887" cy="369332"/>
          </a:xfrm>
          <a:prstGeom prst="rect">
            <a:avLst/>
          </a:prstGeom>
        </p:spPr>
        <p:txBody>
          <a:bodyPr wrap="none">
            <a:spAutoFit/>
          </a:bodyPr>
          <a:lstStyle/>
          <a:p>
            <a:r>
              <a:rPr lang="en-US" dirty="0" err="1"/>
              <a:t>Bouhaddani</a:t>
            </a:r>
            <a:r>
              <a:rPr lang="en-US" dirty="0"/>
              <a:t> </a:t>
            </a:r>
            <a:r>
              <a:rPr lang="en-US" dirty="0" err="1"/>
              <a:t>S.e.</a:t>
            </a:r>
            <a:r>
              <a:rPr lang="en-US" dirty="0"/>
              <a:t>, et al. (2016). </a:t>
            </a:r>
          </a:p>
        </p:txBody>
      </p:sp>
    </p:spTree>
    <p:extLst>
      <p:ext uri="{BB962C8B-B14F-4D97-AF65-F5344CB8AC3E}">
        <p14:creationId xmlns:p14="http://schemas.microsoft.com/office/powerpoint/2010/main" val="20059408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1889659" cy="940312"/>
          </a:xfrm>
        </p:spPr>
        <p:txBody>
          <a:bodyPr/>
          <a:lstStyle/>
          <a:p>
            <a:r>
              <a:rPr lang="en-US" b="1" dirty="0" smtClean="0">
                <a:latin typeface="Arial" charset="0"/>
                <a:ea typeface="Arial" charset="0"/>
                <a:cs typeface="Arial" charset="0"/>
              </a:rPr>
              <a:t>Background</a:t>
            </a:r>
            <a:endParaRPr lang="en-US" b="1" dirty="0">
              <a:latin typeface="Arial" charset="0"/>
              <a:ea typeface="Arial" charset="0"/>
              <a:cs typeface="Arial" charset="0"/>
            </a:endParaRPr>
          </a:p>
        </p:txBody>
      </p:sp>
      <p:sp>
        <p:nvSpPr>
          <p:cNvPr id="4" name="Rectangle 3"/>
          <p:cNvSpPr/>
          <p:nvPr/>
        </p:nvSpPr>
        <p:spPr>
          <a:xfrm>
            <a:off x="9948857" y="6488668"/>
            <a:ext cx="2115323" cy="369332"/>
          </a:xfrm>
          <a:prstGeom prst="rect">
            <a:avLst/>
          </a:prstGeom>
        </p:spPr>
        <p:txBody>
          <a:bodyPr wrap="none">
            <a:spAutoFit/>
          </a:bodyPr>
          <a:lstStyle/>
          <a:p>
            <a:r>
              <a:rPr lang="en-US" dirty="0"/>
              <a:t>Sung J, et al. (2016). </a:t>
            </a:r>
          </a:p>
        </p:txBody>
      </p:sp>
      <p:sp>
        <p:nvSpPr>
          <p:cNvPr id="5" name="Slide Number Placeholder 4"/>
          <p:cNvSpPr>
            <a:spLocks noGrp="1"/>
          </p:cNvSpPr>
          <p:nvPr>
            <p:ph type="sldNum" sz="quarter" idx="12"/>
          </p:nvPr>
        </p:nvSpPr>
        <p:spPr>
          <a:xfrm>
            <a:off x="6305324" y="6492875"/>
            <a:ext cx="2743200" cy="365125"/>
          </a:xfrm>
        </p:spPr>
        <p:txBody>
          <a:bodyPr/>
          <a:lstStyle/>
          <a:p>
            <a:fld id="{69EAA66E-4B1E-A642-B7A6-2C0DBDC286DE}" type="slidenum">
              <a:rPr lang="en-US" smtClean="0"/>
              <a:t>6</a:t>
            </a:fld>
            <a:endParaRPr lang="en-US"/>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04990" y="0"/>
            <a:ext cx="4543867" cy="6858000"/>
          </a:xfrm>
          <a:prstGeom prst="rect">
            <a:avLst/>
          </a:prstGeom>
        </p:spPr>
      </p:pic>
      <p:grpSp>
        <p:nvGrpSpPr>
          <p:cNvPr id="33" name="Group 32"/>
          <p:cNvGrpSpPr/>
          <p:nvPr/>
        </p:nvGrpSpPr>
        <p:grpSpPr>
          <a:xfrm>
            <a:off x="5404990" y="4988689"/>
            <a:ext cx="4139316" cy="844952"/>
            <a:chOff x="3824066" y="4988689"/>
            <a:chExt cx="4139316" cy="844952"/>
          </a:xfrm>
        </p:grpSpPr>
        <p:cxnSp>
          <p:nvCxnSpPr>
            <p:cNvPr id="21" name="Straight Connector 20"/>
            <p:cNvCxnSpPr/>
            <p:nvPr/>
          </p:nvCxnSpPr>
          <p:spPr>
            <a:xfrm flipH="1">
              <a:off x="3824066" y="4988689"/>
              <a:ext cx="4420" cy="844952"/>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3824066" y="4988689"/>
              <a:ext cx="4139316"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3824066" y="5833641"/>
              <a:ext cx="1940126"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flipV="1">
              <a:off x="5764192" y="5613722"/>
              <a:ext cx="0" cy="219919"/>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5764192" y="5613722"/>
              <a:ext cx="219919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7963382" y="4988689"/>
              <a:ext cx="0" cy="625033"/>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pic>
        <p:nvPicPr>
          <p:cNvPr id="34" name="图片 6">
            <a:extLst>
              <a:ext uri="{FF2B5EF4-FFF2-40B4-BE49-F238E27FC236}">
                <a16:creationId xmlns:a16="http://schemas.microsoft.com/office/drawing/2014/main" xmlns="" id="{3EBA84B5-38C5-4F83-9EC3-B403BDB61D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58385" y="1019813"/>
            <a:ext cx="3278752" cy="4818373"/>
          </a:xfrm>
          <a:prstGeom prst="rect">
            <a:avLst/>
          </a:prstGeom>
        </p:spPr>
      </p:pic>
      <p:sp>
        <p:nvSpPr>
          <p:cNvPr id="35" name="Rectangle 34"/>
          <p:cNvSpPr/>
          <p:nvPr/>
        </p:nvSpPr>
        <p:spPr>
          <a:xfrm>
            <a:off x="10319792" y="6149331"/>
            <a:ext cx="1744388" cy="369332"/>
          </a:xfrm>
          <a:prstGeom prst="rect">
            <a:avLst/>
          </a:prstGeom>
        </p:spPr>
        <p:txBody>
          <a:bodyPr wrap="none">
            <a:spAutoFit/>
          </a:bodyPr>
          <a:lstStyle/>
          <a:p>
            <a:r>
              <a:rPr lang="en-US" dirty="0"/>
              <a:t>Zhou, G. (2019). </a:t>
            </a:r>
          </a:p>
        </p:txBody>
      </p:sp>
    </p:spTree>
    <p:extLst>
      <p:ext uri="{BB962C8B-B14F-4D97-AF65-F5344CB8AC3E}">
        <p14:creationId xmlns:p14="http://schemas.microsoft.com/office/powerpoint/2010/main" val="13486670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F7836F6-8BB1-4ED3-B8C3-FC3BEC0680A3}"/>
              </a:ext>
            </a:extLst>
          </p:cNvPr>
          <p:cNvSpPr>
            <a:spLocks noGrp="1"/>
          </p:cNvSpPr>
          <p:nvPr>
            <p:ph type="title"/>
          </p:nvPr>
        </p:nvSpPr>
        <p:spPr>
          <a:xfrm>
            <a:off x="0" y="1"/>
            <a:ext cx="7886700" cy="1017748"/>
          </a:xfrm>
        </p:spPr>
        <p:txBody>
          <a:bodyPr>
            <a:normAutofit/>
          </a:bodyPr>
          <a:lstStyle/>
          <a:p>
            <a:r>
              <a:rPr lang="en-CA" b="1" dirty="0" smtClean="0">
                <a:latin typeface="Arial" charset="0"/>
                <a:ea typeface="Arial" charset="0"/>
                <a:cs typeface="Arial" charset="0"/>
              </a:rPr>
              <a:t>Motivation </a:t>
            </a:r>
            <a:r>
              <a:rPr lang="en-CA" b="1" dirty="0">
                <a:latin typeface="Arial" charset="0"/>
                <a:ea typeface="Arial" charset="0"/>
                <a:cs typeface="Arial" charset="0"/>
              </a:rPr>
              <a:t>of multi-omics</a:t>
            </a:r>
          </a:p>
        </p:txBody>
      </p:sp>
      <p:sp>
        <p:nvSpPr>
          <p:cNvPr id="3" name="Content Placeholder 2">
            <a:extLst>
              <a:ext uri="{FF2B5EF4-FFF2-40B4-BE49-F238E27FC236}">
                <a16:creationId xmlns:a16="http://schemas.microsoft.com/office/drawing/2014/main" xmlns="" id="{43CB9C2A-35BD-410F-84D6-9572F746BD9E}"/>
              </a:ext>
            </a:extLst>
          </p:cNvPr>
          <p:cNvSpPr>
            <a:spLocks noGrp="1"/>
          </p:cNvSpPr>
          <p:nvPr>
            <p:ph idx="1"/>
          </p:nvPr>
        </p:nvSpPr>
        <p:spPr>
          <a:xfrm>
            <a:off x="2152651" y="1825625"/>
            <a:ext cx="4220187" cy="4351338"/>
          </a:xfrm>
        </p:spPr>
        <p:txBody>
          <a:bodyPr/>
          <a:lstStyle/>
          <a:p>
            <a:endParaRPr lang="en-CA"/>
          </a:p>
          <a:p>
            <a:endParaRPr lang="en-CA"/>
          </a:p>
          <a:p>
            <a:pPr lvl="1"/>
            <a:endParaRPr lang="en-CA">
              <a:sym typeface="Wingdings" panose="05000000000000000000" pitchFamily="2" charset="2"/>
            </a:endParaRPr>
          </a:p>
          <a:p>
            <a:endParaRPr lang="en-CA"/>
          </a:p>
          <a:p>
            <a:pPr lvl="1"/>
            <a:endParaRPr lang="en-CA"/>
          </a:p>
        </p:txBody>
      </p:sp>
      <p:sp>
        <p:nvSpPr>
          <p:cNvPr id="6" name="Content Placeholder 2">
            <a:extLst>
              <a:ext uri="{FF2B5EF4-FFF2-40B4-BE49-F238E27FC236}">
                <a16:creationId xmlns:a16="http://schemas.microsoft.com/office/drawing/2014/main" xmlns="" id="{0897C7BA-0B48-4EC6-A321-773198607386}"/>
              </a:ext>
            </a:extLst>
          </p:cNvPr>
          <p:cNvSpPr txBox="1">
            <a:spLocks/>
          </p:cNvSpPr>
          <p:nvPr/>
        </p:nvSpPr>
        <p:spPr>
          <a:xfrm>
            <a:off x="265470" y="1135626"/>
            <a:ext cx="11149781" cy="316052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CA" sz="2200" dirty="0">
                <a:latin typeface="Arial" charset="0"/>
                <a:ea typeface="Arial" charset="0"/>
                <a:cs typeface="Arial" charset="0"/>
              </a:rPr>
              <a:t>Complement </a:t>
            </a:r>
            <a:r>
              <a:rPr lang="en-CA" sz="2200" b="1" dirty="0">
                <a:latin typeface="Arial" charset="0"/>
                <a:ea typeface="Arial" charset="0"/>
                <a:cs typeface="Arial" charset="0"/>
              </a:rPr>
              <a:t>missing </a:t>
            </a:r>
            <a:r>
              <a:rPr lang="en-CA" sz="2200" dirty="0">
                <a:latin typeface="Arial" charset="0"/>
                <a:ea typeface="Arial" charset="0"/>
                <a:cs typeface="Arial" charset="0"/>
              </a:rPr>
              <a:t>or </a:t>
            </a:r>
            <a:r>
              <a:rPr lang="en-CA" sz="2200" b="1" dirty="0">
                <a:latin typeface="Arial" charset="0"/>
                <a:ea typeface="Arial" charset="0"/>
                <a:cs typeface="Arial" charset="0"/>
              </a:rPr>
              <a:t>unreliable</a:t>
            </a:r>
            <a:r>
              <a:rPr lang="en-CA" sz="2200" dirty="0">
                <a:latin typeface="Arial" charset="0"/>
                <a:ea typeface="Arial" charset="0"/>
                <a:cs typeface="Arial" charset="0"/>
              </a:rPr>
              <a:t> information from single </a:t>
            </a:r>
            <a:r>
              <a:rPr lang="en-CA" sz="2200" dirty="0" smtClean="0">
                <a:latin typeface="Arial" charset="0"/>
                <a:ea typeface="Arial" charset="0"/>
                <a:cs typeface="Arial" charset="0"/>
              </a:rPr>
              <a:t>analysis</a:t>
            </a:r>
          </a:p>
          <a:p>
            <a:endParaRPr lang="en-CA" sz="2200" dirty="0">
              <a:latin typeface="Arial" charset="0"/>
              <a:ea typeface="Arial" charset="0"/>
              <a:cs typeface="Arial" charset="0"/>
            </a:endParaRPr>
          </a:p>
          <a:p>
            <a:r>
              <a:rPr lang="en-CA" sz="2200" dirty="0">
                <a:latin typeface="Arial" charset="0"/>
                <a:ea typeface="Arial" charset="0"/>
                <a:cs typeface="Arial" charset="0"/>
              </a:rPr>
              <a:t>Increased </a:t>
            </a:r>
            <a:r>
              <a:rPr lang="en-CA" sz="2200" b="1" dirty="0">
                <a:latin typeface="Arial" charset="0"/>
                <a:ea typeface="Arial" charset="0"/>
                <a:cs typeface="Arial" charset="0"/>
              </a:rPr>
              <a:t>confidence</a:t>
            </a:r>
            <a:r>
              <a:rPr lang="en-CA" sz="2200" dirty="0">
                <a:latin typeface="Arial" charset="0"/>
                <a:ea typeface="Arial" charset="0"/>
                <a:cs typeface="Arial" charset="0"/>
              </a:rPr>
              <a:t> as multiple sources point to same </a:t>
            </a:r>
            <a:r>
              <a:rPr lang="en-CA" sz="2200" dirty="0" smtClean="0">
                <a:latin typeface="Arial" charset="0"/>
                <a:ea typeface="Arial" charset="0"/>
                <a:cs typeface="Arial" charset="0"/>
              </a:rPr>
              <a:t>evidence</a:t>
            </a:r>
          </a:p>
          <a:p>
            <a:endParaRPr lang="en-CA" sz="2200" dirty="0">
              <a:latin typeface="Arial" charset="0"/>
              <a:ea typeface="Arial" charset="0"/>
              <a:cs typeface="Arial" charset="0"/>
            </a:endParaRPr>
          </a:p>
          <a:p>
            <a:r>
              <a:rPr lang="en-CA" sz="2200" b="1" dirty="0">
                <a:latin typeface="Arial" charset="0"/>
                <a:ea typeface="Arial" charset="0"/>
                <a:cs typeface="Arial" charset="0"/>
              </a:rPr>
              <a:t>Systems-level</a:t>
            </a:r>
            <a:r>
              <a:rPr lang="en-CA" sz="2200" dirty="0">
                <a:latin typeface="Arial" charset="0"/>
                <a:ea typeface="Arial" charset="0"/>
                <a:cs typeface="Arial" charset="0"/>
              </a:rPr>
              <a:t> understanding by considering the whole omics </a:t>
            </a:r>
            <a:r>
              <a:rPr lang="en-CA" sz="2200" dirty="0" smtClean="0">
                <a:latin typeface="Arial" charset="0"/>
                <a:ea typeface="Arial" charset="0"/>
                <a:cs typeface="Arial" charset="0"/>
              </a:rPr>
              <a:t>cascade</a:t>
            </a:r>
          </a:p>
          <a:p>
            <a:endParaRPr lang="en-CA" sz="2200" dirty="0">
              <a:latin typeface="Arial" charset="0"/>
              <a:ea typeface="Arial" charset="0"/>
              <a:cs typeface="Arial" charset="0"/>
            </a:endParaRPr>
          </a:p>
          <a:p>
            <a:r>
              <a:rPr lang="en-CA" sz="2200" b="1" dirty="0">
                <a:latin typeface="Arial" charset="0"/>
                <a:ea typeface="Arial" charset="0"/>
                <a:cs typeface="Arial" charset="0"/>
              </a:rPr>
              <a:t>Precision medicine </a:t>
            </a:r>
            <a:r>
              <a:rPr lang="en-CA" sz="2200" dirty="0">
                <a:latin typeface="Arial" charset="0"/>
                <a:ea typeface="Arial" charset="0"/>
                <a:cs typeface="Arial" charset="0"/>
                <a:sym typeface="Wingdings" panose="05000000000000000000" pitchFamily="2" charset="2"/>
              </a:rPr>
              <a:t> Comprehensive omics profile of individuals.</a:t>
            </a:r>
            <a:endParaRPr lang="en-CA" sz="2200" b="1" dirty="0">
              <a:latin typeface="Arial" charset="0"/>
              <a:ea typeface="Arial" charset="0"/>
              <a:cs typeface="Arial" charset="0"/>
            </a:endParaRPr>
          </a:p>
        </p:txBody>
      </p:sp>
      <p:pic>
        <p:nvPicPr>
          <p:cNvPr id="8" name="图片 7">
            <a:extLst>
              <a:ext uri="{FF2B5EF4-FFF2-40B4-BE49-F238E27FC236}">
                <a16:creationId xmlns:a16="http://schemas.microsoft.com/office/drawing/2014/main" xmlns="" id="{0133F581-F905-479C-8DA6-795FDA2374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5804" y="4159044"/>
            <a:ext cx="7451202" cy="2407377"/>
          </a:xfrm>
          <a:prstGeom prst="rect">
            <a:avLst/>
          </a:prstGeom>
        </p:spPr>
      </p:pic>
      <p:sp>
        <p:nvSpPr>
          <p:cNvPr id="7" name="Rectangle 6"/>
          <p:cNvSpPr/>
          <p:nvPr/>
        </p:nvSpPr>
        <p:spPr>
          <a:xfrm>
            <a:off x="10447612" y="6459333"/>
            <a:ext cx="1744388" cy="369332"/>
          </a:xfrm>
          <a:prstGeom prst="rect">
            <a:avLst/>
          </a:prstGeom>
        </p:spPr>
        <p:txBody>
          <a:bodyPr wrap="none">
            <a:spAutoFit/>
          </a:bodyPr>
          <a:lstStyle/>
          <a:p>
            <a:r>
              <a:rPr lang="en-US" dirty="0"/>
              <a:t>Zhou, G. (2019). </a:t>
            </a:r>
          </a:p>
        </p:txBody>
      </p:sp>
      <p:sp>
        <p:nvSpPr>
          <p:cNvPr id="4" name="Slide Number Placeholder 3"/>
          <p:cNvSpPr>
            <a:spLocks noGrp="1"/>
          </p:cNvSpPr>
          <p:nvPr>
            <p:ph type="sldNum" sz="quarter" idx="12"/>
          </p:nvPr>
        </p:nvSpPr>
        <p:spPr/>
        <p:txBody>
          <a:bodyPr/>
          <a:lstStyle/>
          <a:p>
            <a:fld id="{69EAA66E-4B1E-A642-B7A6-2C0DBDC286DE}" type="slidenum">
              <a:rPr lang="en-US" smtClean="0"/>
              <a:t>7</a:t>
            </a:fld>
            <a:endParaRPr lang="en-US"/>
          </a:p>
        </p:txBody>
      </p:sp>
    </p:spTree>
    <p:extLst>
      <p:ext uri="{BB962C8B-B14F-4D97-AF65-F5344CB8AC3E}">
        <p14:creationId xmlns:p14="http://schemas.microsoft.com/office/powerpoint/2010/main" val="137165342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1857704" cy="1032387"/>
          </a:xfrm>
        </p:spPr>
        <p:txBody>
          <a:bodyPr/>
          <a:lstStyle/>
          <a:p>
            <a:r>
              <a:rPr lang="en-US" b="1" dirty="0" smtClean="0">
                <a:latin typeface="Arial" charset="0"/>
                <a:ea typeface="Arial" charset="0"/>
                <a:cs typeface="Arial" charset="0"/>
              </a:rPr>
              <a:t>Two Approaches</a:t>
            </a:r>
            <a:endParaRPr lang="en-US" b="1" dirty="0">
              <a:latin typeface="Arial" charset="0"/>
              <a:ea typeface="Arial" charset="0"/>
              <a:cs typeface="Arial" charset="0"/>
            </a:endParaRPr>
          </a:p>
        </p:txBody>
      </p:sp>
      <p:sp>
        <p:nvSpPr>
          <p:cNvPr id="3" name="Content Placeholder 2"/>
          <p:cNvSpPr>
            <a:spLocks noGrp="1"/>
          </p:cNvSpPr>
          <p:nvPr>
            <p:ph idx="1"/>
          </p:nvPr>
        </p:nvSpPr>
        <p:spPr>
          <a:xfrm>
            <a:off x="132735" y="1386348"/>
            <a:ext cx="11857704" cy="5176684"/>
          </a:xfrm>
        </p:spPr>
        <p:txBody>
          <a:bodyPr>
            <a:normAutofit/>
          </a:bodyPr>
          <a:lstStyle/>
          <a:p>
            <a:pPr marL="0" indent="0">
              <a:buNone/>
            </a:pPr>
            <a:r>
              <a:rPr lang="en-US" sz="2200" b="1" dirty="0" smtClean="0">
                <a:latin typeface="Arial" charset="0"/>
                <a:ea typeface="Arial" charset="0"/>
                <a:cs typeface="Arial" charset="0"/>
              </a:rPr>
              <a:t>1) Biological networks/Model driven (Bio-networks) </a:t>
            </a:r>
          </a:p>
          <a:p>
            <a:pPr marL="0" indent="0">
              <a:buNone/>
            </a:pPr>
            <a:r>
              <a:rPr lang="en-US" sz="2200" dirty="0" smtClean="0">
                <a:latin typeface="Arial" charset="0"/>
                <a:ea typeface="Arial" charset="0"/>
                <a:cs typeface="Arial" charset="0"/>
              </a:rPr>
              <a:t>- Based on our prior knowledge usually in the form of networks </a:t>
            </a:r>
            <a:endParaRPr lang="en-US" sz="2200" dirty="0">
              <a:latin typeface="Arial" charset="0"/>
              <a:ea typeface="Arial" charset="0"/>
              <a:cs typeface="Arial" charset="0"/>
            </a:endParaRPr>
          </a:p>
          <a:p>
            <a:pPr marL="0" indent="0">
              <a:buNone/>
            </a:pPr>
            <a:r>
              <a:rPr lang="en-US" sz="2200" dirty="0" smtClean="0">
                <a:latin typeface="Arial" charset="0"/>
                <a:ea typeface="Arial" charset="0"/>
                <a:cs typeface="Arial" charset="0"/>
              </a:rPr>
              <a:t>- Easy to understand but cannot be used if we don’t have the knowledge</a:t>
            </a:r>
          </a:p>
          <a:p>
            <a:pPr marL="0" indent="0">
              <a:buNone/>
            </a:pPr>
            <a:endParaRPr lang="en-US" sz="2200" dirty="0">
              <a:latin typeface="Arial" charset="0"/>
              <a:ea typeface="Arial" charset="0"/>
              <a:cs typeface="Arial" charset="0"/>
            </a:endParaRPr>
          </a:p>
          <a:p>
            <a:pPr marL="0" indent="0">
              <a:buNone/>
            </a:pPr>
            <a:endParaRPr lang="en-US" sz="2200" dirty="0" smtClean="0">
              <a:latin typeface="Arial" charset="0"/>
              <a:ea typeface="Arial" charset="0"/>
              <a:cs typeface="Arial" charset="0"/>
            </a:endParaRPr>
          </a:p>
          <a:p>
            <a:pPr marL="0" indent="0">
              <a:buNone/>
            </a:pPr>
            <a:r>
              <a:rPr lang="en-US" sz="2200" b="1" dirty="0" smtClean="0">
                <a:latin typeface="Arial" charset="0"/>
                <a:ea typeface="Arial" charset="0"/>
                <a:cs typeface="Arial" charset="0"/>
              </a:rPr>
              <a:t>2) Multivariate </a:t>
            </a:r>
            <a:r>
              <a:rPr lang="en-US" sz="2200" b="1" dirty="0">
                <a:latin typeface="Arial" charset="0"/>
                <a:ea typeface="Arial" charset="0"/>
                <a:cs typeface="Arial" charset="0"/>
              </a:rPr>
              <a:t>statistics/Data driven </a:t>
            </a:r>
            <a:r>
              <a:rPr lang="en-US" sz="2200" b="1" dirty="0" smtClean="0">
                <a:latin typeface="Arial" charset="0"/>
                <a:ea typeface="Arial" charset="0"/>
                <a:cs typeface="Arial" charset="0"/>
              </a:rPr>
              <a:t>(O2PLS &amp; </a:t>
            </a:r>
            <a:r>
              <a:rPr lang="en-US" sz="2200" b="1" dirty="0" err="1" smtClean="0">
                <a:latin typeface="Arial" charset="0"/>
                <a:ea typeface="Arial" charset="0"/>
                <a:cs typeface="Arial" charset="0"/>
              </a:rPr>
              <a:t>OnPLS</a:t>
            </a:r>
            <a:r>
              <a:rPr lang="en-US" sz="2200" b="1" dirty="0">
                <a:latin typeface="Arial" charset="0"/>
                <a:ea typeface="Arial" charset="0"/>
                <a:cs typeface="Arial" charset="0"/>
              </a:rPr>
              <a:t>) </a:t>
            </a:r>
          </a:p>
          <a:p>
            <a:pPr>
              <a:buFontTx/>
              <a:buChar char="-"/>
            </a:pPr>
            <a:r>
              <a:rPr lang="en-US" sz="2200" dirty="0" smtClean="0">
                <a:latin typeface="Arial" charset="0"/>
                <a:ea typeface="Arial" charset="0"/>
                <a:cs typeface="Arial" charset="0"/>
              </a:rPr>
              <a:t>Purely </a:t>
            </a:r>
            <a:r>
              <a:rPr lang="en-US" sz="2200" dirty="0">
                <a:latin typeface="Arial" charset="0"/>
                <a:ea typeface="Arial" charset="0"/>
                <a:cs typeface="Arial" charset="0"/>
              </a:rPr>
              <a:t>statistical, generally applicable but hard to understand </a:t>
            </a:r>
            <a:endParaRPr lang="en-US" sz="2200" dirty="0" smtClean="0">
              <a:latin typeface="Arial" charset="0"/>
              <a:ea typeface="Arial" charset="0"/>
              <a:cs typeface="Arial" charset="0"/>
            </a:endParaRPr>
          </a:p>
          <a:p>
            <a:pPr>
              <a:buFontTx/>
              <a:buChar char="-"/>
            </a:pPr>
            <a:r>
              <a:rPr lang="en-US" sz="2200" dirty="0" smtClean="0">
                <a:latin typeface="Arial" charset="0"/>
                <a:ea typeface="Arial" charset="0"/>
                <a:cs typeface="Arial" charset="0"/>
              </a:rPr>
              <a:t>Based </a:t>
            </a:r>
            <a:r>
              <a:rPr lang="en-US" sz="2200" dirty="0">
                <a:latin typeface="Arial" charset="0"/>
                <a:ea typeface="Arial" charset="0"/>
                <a:cs typeface="Arial" charset="0"/>
              </a:rPr>
              <a:t>on statistical associations and correlations of data across omics </a:t>
            </a:r>
            <a:r>
              <a:rPr lang="en-US" sz="2200" dirty="0" smtClean="0">
                <a:latin typeface="Arial" charset="0"/>
                <a:ea typeface="Arial" charset="0"/>
                <a:cs typeface="Arial" charset="0"/>
              </a:rPr>
              <a:t>layers</a:t>
            </a:r>
            <a:endParaRPr lang="en-US" sz="2200" dirty="0">
              <a:latin typeface="Arial" charset="0"/>
              <a:ea typeface="Arial" charset="0"/>
              <a:cs typeface="Arial" charset="0"/>
            </a:endParaRPr>
          </a:p>
          <a:p>
            <a:pPr marL="514350" indent="-514350">
              <a:buFont typeface="Arial"/>
              <a:buAutoNum type="arabicParenR"/>
            </a:pPr>
            <a:endParaRPr lang="en-US" sz="2200" dirty="0" smtClean="0">
              <a:latin typeface="Arial" charset="0"/>
              <a:ea typeface="Arial" charset="0"/>
              <a:cs typeface="Arial" charset="0"/>
            </a:endParaRPr>
          </a:p>
          <a:p>
            <a:pPr marL="514350" indent="-514350">
              <a:buAutoNum type="arabicParenR"/>
            </a:pPr>
            <a:endParaRPr lang="en-US" sz="2200" dirty="0">
              <a:latin typeface="Arial" charset="0"/>
              <a:ea typeface="Arial" charset="0"/>
              <a:cs typeface="Arial" charset="0"/>
            </a:endParaRPr>
          </a:p>
        </p:txBody>
      </p:sp>
      <p:sp>
        <p:nvSpPr>
          <p:cNvPr id="4" name="Slide Number Placeholder 3"/>
          <p:cNvSpPr>
            <a:spLocks noGrp="1"/>
          </p:cNvSpPr>
          <p:nvPr>
            <p:ph type="sldNum" sz="quarter" idx="12"/>
          </p:nvPr>
        </p:nvSpPr>
        <p:spPr/>
        <p:txBody>
          <a:bodyPr/>
          <a:lstStyle/>
          <a:p>
            <a:fld id="{69EAA66E-4B1E-A642-B7A6-2C0DBDC286DE}" type="slidenum">
              <a:rPr lang="en-US" smtClean="0"/>
              <a:t>8</a:t>
            </a:fld>
            <a:endParaRPr lang="en-US"/>
          </a:p>
        </p:txBody>
      </p:sp>
    </p:spTree>
    <p:extLst>
      <p:ext uri="{BB962C8B-B14F-4D97-AF65-F5344CB8AC3E}">
        <p14:creationId xmlns:p14="http://schemas.microsoft.com/office/powerpoint/2010/main" val="120842098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1857704" cy="950960"/>
          </a:xfrm>
        </p:spPr>
        <p:txBody>
          <a:bodyPr/>
          <a:lstStyle/>
          <a:p>
            <a:r>
              <a:rPr lang="en-US" b="1" dirty="0" smtClean="0">
                <a:latin typeface="Arial" charset="0"/>
                <a:ea typeface="Arial" charset="0"/>
                <a:cs typeface="Arial" charset="0"/>
              </a:rPr>
              <a:t>First Model </a:t>
            </a:r>
            <a:r>
              <a:rPr lang="mr-IN" b="1" dirty="0" smtClean="0">
                <a:latin typeface="Arial" charset="0"/>
                <a:ea typeface="Arial" charset="0"/>
                <a:cs typeface="Arial" charset="0"/>
              </a:rPr>
              <a:t>–</a:t>
            </a:r>
            <a:r>
              <a:rPr lang="en-US" b="1" dirty="0" smtClean="0">
                <a:latin typeface="Arial" charset="0"/>
                <a:ea typeface="Arial" charset="0"/>
                <a:cs typeface="Arial" charset="0"/>
              </a:rPr>
              <a:t> Metabolic Network</a:t>
            </a:r>
            <a:endParaRPr lang="en-US" b="1" dirty="0">
              <a:latin typeface="Arial" charset="0"/>
              <a:ea typeface="Arial" charset="0"/>
              <a:cs typeface="Arial" charset="0"/>
            </a:endParaRPr>
          </a:p>
        </p:txBody>
      </p:sp>
      <p:sp>
        <p:nvSpPr>
          <p:cNvPr id="3" name="Content Placeholder 2"/>
          <p:cNvSpPr>
            <a:spLocks noGrp="1"/>
          </p:cNvSpPr>
          <p:nvPr>
            <p:ph idx="1"/>
          </p:nvPr>
        </p:nvSpPr>
        <p:spPr>
          <a:xfrm>
            <a:off x="132735" y="1135626"/>
            <a:ext cx="11857704" cy="3539613"/>
          </a:xfrm>
        </p:spPr>
        <p:txBody>
          <a:bodyPr>
            <a:normAutofit/>
          </a:bodyPr>
          <a:lstStyle/>
          <a:p>
            <a:pPr marL="514350" indent="-514350">
              <a:buAutoNum type="arabicParenR"/>
            </a:pPr>
            <a:r>
              <a:rPr lang="en-US" sz="2200" dirty="0" smtClean="0">
                <a:latin typeface="Arial" charset="0"/>
                <a:ea typeface="Arial" charset="0"/>
                <a:cs typeface="Arial" charset="0"/>
              </a:rPr>
              <a:t>It provides a big picture of how metabolites and biochemical reactions are interconnected within a particular organism!</a:t>
            </a:r>
          </a:p>
          <a:p>
            <a:pPr marL="514350" indent="-514350">
              <a:buAutoNum type="arabicParenR"/>
            </a:pPr>
            <a:endParaRPr lang="en-US" sz="2200" dirty="0" smtClean="0">
              <a:latin typeface="Arial" charset="0"/>
              <a:ea typeface="Arial" charset="0"/>
              <a:cs typeface="Arial" charset="0"/>
            </a:endParaRPr>
          </a:p>
          <a:p>
            <a:pPr marL="514350" indent="-514350">
              <a:buAutoNum type="arabicParenR"/>
            </a:pPr>
            <a:r>
              <a:rPr lang="en-US" sz="2200" dirty="0" smtClean="0">
                <a:latin typeface="Arial" charset="0"/>
                <a:ea typeface="Arial" charset="0"/>
                <a:cs typeface="Arial" charset="0"/>
              </a:rPr>
              <a:t>The power of the approach is a) summarize the mechanistic chemical flor through an entire organism and b) it has potential to integrate multiple data types</a:t>
            </a:r>
            <a:endParaRPr lang="en-US" sz="2200" dirty="0">
              <a:latin typeface="Arial" charset="0"/>
              <a:ea typeface="Arial" charset="0"/>
              <a:cs typeface="Arial" charset="0"/>
            </a:endParaRPr>
          </a:p>
        </p:txBody>
      </p:sp>
      <p:sp>
        <p:nvSpPr>
          <p:cNvPr id="4" name="Rectangle 3"/>
          <p:cNvSpPr/>
          <p:nvPr/>
        </p:nvSpPr>
        <p:spPr>
          <a:xfrm>
            <a:off x="9948857" y="6488668"/>
            <a:ext cx="2115323" cy="369332"/>
          </a:xfrm>
          <a:prstGeom prst="rect">
            <a:avLst/>
          </a:prstGeom>
        </p:spPr>
        <p:txBody>
          <a:bodyPr wrap="none">
            <a:spAutoFit/>
          </a:bodyPr>
          <a:lstStyle/>
          <a:p>
            <a:r>
              <a:rPr lang="en-US" dirty="0"/>
              <a:t>Sung J, et al. (2016). </a:t>
            </a:r>
          </a:p>
        </p:txBody>
      </p:sp>
      <p:pic>
        <p:nvPicPr>
          <p:cNvPr id="5" name="Picture 2" descr="Image result for transomics">
            <a:extLst>
              <a:ext uri="{FF2B5EF4-FFF2-40B4-BE49-F238E27FC236}">
                <a16:creationId xmlns:a16="http://schemas.microsoft.com/office/drawing/2014/main" xmlns="" id="{67B1C070-79AB-42C5-8844-D3CC77F8AE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4526" y="3878826"/>
            <a:ext cx="8198709" cy="2794508"/>
          </a:xfrm>
          <a:prstGeom prst="rect">
            <a:avLst/>
          </a:prstGeom>
          <a:noFill/>
          <a:extLst>
            <a:ext uri="{909E8E84-426E-40DD-AFC4-6F175D3DCCD1}">
              <a14:hiddenFill xmlns:a14="http://schemas.microsoft.com/office/drawing/2010/main">
                <a:solidFill>
                  <a:srgbClr val="FFFFFF"/>
                </a:solidFill>
              </a14:hiddenFill>
            </a:ext>
          </a:extLst>
        </p:spPr>
      </p:pic>
      <p:sp>
        <p:nvSpPr>
          <p:cNvPr id="6" name="Slide Number Placeholder 5"/>
          <p:cNvSpPr>
            <a:spLocks noGrp="1"/>
          </p:cNvSpPr>
          <p:nvPr>
            <p:ph type="sldNum" sz="quarter" idx="12"/>
          </p:nvPr>
        </p:nvSpPr>
        <p:spPr/>
        <p:txBody>
          <a:bodyPr/>
          <a:lstStyle/>
          <a:p>
            <a:fld id="{69EAA66E-4B1E-A642-B7A6-2C0DBDC286DE}" type="slidenum">
              <a:rPr lang="en-US" smtClean="0"/>
              <a:t>9</a:t>
            </a:fld>
            <a:endParaRPr lang="en-US"/>
          </a:p>
        </p:txBody>
      </p:sp>
    </p:spTree>
    <p:extLst>
      <p:ext uri="{BB962C8B-B14F-4D97-AF65-F5344CB8AC3E}">
        <p14:creationId xmlns:p14="http://schemas.microsoft.com/office/powerpoint/2010/main" val="144668426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10662</TotalTime>
  <Words>3921</Words>
  <Application>Microsoft Macintosh PowerPoint</Application>
  <PresentationFormat>Widescreen</PresentationFormat>
  <Paragraphs>544</Paragraphs>
  <Slides>35</Slides>
  <Notes>35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35</vt:i4>
      </vt:variant>
    </vt:vector>
  </HeadingPairs>
  <TitlesOfParts>
    <vt:vector size="42" baseType="lpstr">
      <vt:lpstr>Calibri</vt:lpstr>
      <vt:lpstr>Calibri Light</vt:lpstr>
      <vt:lpstr>Mangal</vt:lpstr>
      <vt:lpstr>Wingdings</vt:lpstr>
      <vt:lpstr>맑은 고딕</vt:lpstr>
      <vt:lpstr>Arial</vt:lpstr>
      <vt:lpstr>Office Theme</vt:lpstr>
      <vt:lpstr>-Omics Data Integration with O2PLS</vt:lpstr>
      <vt:lpstr>Outline</vt:lpstr>
      <vt:lpstr>Jeff Xia’s Lab</vt:lpstr>
      <vt:lpstr>Lists of Works</vt:lpstr>
      <vt:lpstr>-Omics?</vt:lpstr>
      <vt:lpstr>Background</vt:lpstr>
      <vt:lpstr>Motivation of multi-omics</vt:lpstr>
      <vt:lpstr>Two Approaches</vt:lpstr>
      <vt:lpstr>First Model – Metabolic Network</vt:lpstr>
      <vt:lpstr>Problem:   1. Not all cultured microbes have fully-assembled genomes.  2. Not all fully-assembled genomes are completely annotated.  3. Need to identify entities to include in the model.  4. Integrate myriad databases.  5. Statistically assess the networks.  6. Need to have prior knowledge of each model.</vt:lpstr>
      <vt:lpstr>Second Model – Multivariate Statistics </vt:lpstr>
      <vt:lpstr>Why not just PLS?</vt:lpstr>
      <vt:lpstr>O2PLS</vt:lpstr>
      <vt:lpstr>Steps (OnPLS) for Full-approach</vt:lpstr>
      <vt:lpstr>Data Preprocessing</vt:lpstr>
      <vt:lpstr>O2PLS</vt:lpstr>
      <vt:lpstr>Data Background </vt:lpstr>
      <vt:lpstr>Data normalization</vt:lpstr>
      <vt:lpstr>O2PLS – criteria of choosing # of variables  </vt:lpstr>
      <vt:lpstr>O2PLS – criterion of choosing # of variables  </vt:lpstr>
      <vt:lpstr>O2PLS – Variation table 2</vt:lpstr>
      <vt:lpstr>O2PLS – SSQ plots (protein)</vt:lpstr>
      <vt:lpstr>O2PLS – Joint loading v.s. Joint loading</vt:lpstr>
      <vt:lpstr>O2PLS – Joint loading v.s. Joint loading</vt:lpstr>
      <vt:lpstr>O2PLS – Joint loading plots</vt:lpstr>
      <vt:lpstr>O2PLS – Joint loadings (protein) </vt:lpstr>
      <vt:lpstr>O2PLS – Least square (Quality of predictions)</vt:lpstr>
      <vt:lpstr>O2PLS – Joint score plots</vt:lpstr>
      <vt:lpstr>O2PLS – Correlation of variables and scores </vt:lpstr>
      <vt:lpstr>O2PLS – PCA on O2PLS scores</vt:lpstr>
      <vt:lpstr>O2PLS – Pearson correlations </vt:lpstr>
      <vt:lpstr>O2PLS – Sankey diagram</vt:lpstr>
      <vt:lpstr>Demo</vt:lpstr>
      <vt:lpstr>Thanks to </vt:lpstr>
      <vt:lpstr>Bibliography</vt:lpstr>
    </vt:vector>
  </TitlesOfParts>
  <Company/>
  <LinksUpToDate>false</LinksUpToDate>
  <SharedDoc>false</SharedDoc>
  <HyperlinksChanged>false</HyperlinksChanged>
  <AppVersion>15.0028</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Second Rotation with Guillaume Bourque</dc:title>
  <dc:creator>Yong Jin Kweon</dc:creator>
  <cp:lastModifiedBy>Yong Jin Kweon</cp:lastModifiedBy>
  <cp:revision>342</cp:revision>
  <dcterms:created xsi:type="dcterms:W3CDTF">2018-12-12T22:18:14Z</dcterms:created>
  <dcterms:modified xsi:type="dcterms:W3CDTF">2019-03-19T02:31:10Z</dcterms:modified>
</cp:coreProperties>
</file>